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xml" ContentType="application/vnd.openxmlformats-officedocument.presentationml.notesSlide+xml"/>
  <Override PartName="/ppt/tags/tag25.xml" ContentType="application/vnd.openxmlformats-officedocument.presentationml.tags+xml"/>
  <Override PartName="/ppt/notesSlides/notesSlide2.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6"/>
  </p:notesMasterIdLst>
  <p:sldIdLst>
    <p:sldId id="259" r:id="rId2"/>
    <p:sldId id="260" r:id="rId3"/>
    <p:sldId id="282" r:id="rId4"/>
    <p:sldId id="261" r:id="rId5"/>
    <p:sldId id="283" r:id="rId6"/>
    <p:sldId id="284" r:id="rId7"/>
    <p:sldId id="285" r:id="rId8"/>
    <p:sldId id="286" r:id="rId9"/>
    <p:sldId id="287" r:id="rId10"/>
    <p:sldId id="288" r:id="rId11"/>
    <p:sldId id="280" r:id="rId12"/>
    <p:sldId id="292" r:id="rId13"/>
    <p:sldId id="291" r:id="rId14"/>
    <p:sldId id="293" r:id="rId15"/>
    <p:sldId id="294" r:id="rId16"/>
    <p:sldId id="296" r:id="rId17"/>
    <p:sldId id="295" r:id="rId18"/>
    <p:sldId id="298" r:id="rId19"/>
    <p:sldId id="300" r:id="rId20"/>
    <p:sldId id="299" r:id="rId21"/>
    <p:sldId id="301" r:id="rId22"/>
    <p:sldId id="302" r:id="rId23"/>
    <p:sldId id="303" r:id="rId24"/>
    <p:sldId id="281" r:id="rId25"/>
  </p:sldIdLst>
  <p:sldSz cx="12192000" cy="6858000"/>
  <p:notesSz cx="6858000" cy="91440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0" autoAdjust="0"/>
    <p:restoredTop sz="86483" autoAdjust="0"/>
  </p:normalViewPr>
  <p:slideViewPr>
    <p:cSldViewPr snapToGrid="0">
      <p:cViewPr varScale="1">
        <p:scale>
          <a:sx n="81" d="100"/>
          <a:sy n="81" d="100"/>
        </p:scale>
        <p:origin x="92" y="61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9A9E8B-8668-4EE9-81CF-39121E276770}" type="datetimeFigureOut">
              <a:rPr lang="zh-CN" altLang="en-US" smtClean="0"/>
              <a:t>2024/11/4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3DABDA-89F0-4727-B28F-05A90B0069B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lumMod val="20000"/>
            <a:lumOff val="80000"/>
          </a:schemeClr>
        </a:solidFill>
        <a:effectLst/>
      </p:bgPr>
    </p:bg>
    <p:spTree>
      <p:nvGrpSpPr>
        <p:cNvPr id="1" name=""/>
        <p:cNvGrpSpPr/>
        <p:nvPr/>
      </p:nvGrpSpPr>
      <p:grpSpPr>
        <a:xfrm>
          <a:off x="0" y="0"/>
          <a:ext cx="0" cy="0"/>
          <a:chOff x="0" y="0"/>
          <a:chExt cx="0" cy="0"/>
        </a:xfrm>
      </p:grpSpPr>
      <p:grpSp>
        <p:nvGrpSpPr>
          <p:cNvPr id="32" name="Group 31"/>
          <p:cNvGrpSpPr/>
          <p:nvPr/>
        </p:nvGrpSpPr>
        <p:grpSpPr>
          <a:xfrm>
            <a:off x="0" y="0"/>
            <a:ext cx="11734800" cy="6858000"/>
            <a:chOff x="0" y="0"/>
            <a:chExt cx="11734800" cy="6858000"/>
          </a:xfrm>
        </p:grpSpPr>
        <p:sp>
          <p:nvSpPr>
            <p:cNvPr id="31" name="Freeform: Shape 30"/>
            <p:cNvSpPr/>
            <p:nvPr/>
          </p:nvSpPr>
          <p:spPr>
            <a:xfrm>
              <a:off x="0" y="0"/>
              <a:ext cx="5918960" cy="6858000"/>
            </a:xfrm>
            <a:custGeom>
              <a:avLst/>
              <a:gdLst>
                <a:gd name="connsiteX0" fmla="*/ 0 w 5918960"/>
                <a:gd name="connsiteY0" fmla="*/ 0 h 6858000"/>
                <a:gd name="connsiteX1" fmla="*/ 1284056 w 5918960"/>
                <a:gd name="connsiteY1" fmla="*/ 0 h 6858000"/>
                <a:gd name="connsiteX2" fmla="*/ 5665799 w 5918960"/>
                <a:gd name="connsiteY2" fmla="*/ 5590212 h 6858000"/>
                <a:gd name="connsiteX3" fmla="*/ 5820967 w 5918960"/>
                <a:gd name="connsiteY3" fmla="*/ 6796454 h 6858000"/>
                <a:gd name="connsiteX4" fmla="*/ 5790698 w 5918960"/>
                <a:gd name="connsiteY4" fmla="*/ 6858000 h 6858000"/>
                <a:gd name="connsiteX5" fmla="*/ 0 w 5918960"/>
                <a:gd name="connsiteY5" fmla="*/ 6858000 h 6858000"/>
                <a:gd name="connsiteX6" fmla="*/ 0 w 591896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8960" h="6858000">
                  <a:moveTo>
                    <a:pt x="0" y="0"/>
                  </a:moveTo>
                  <a:lnTo>
                    <a:pt x="1284056" y="0"/>
                  </a:lnTo>
                  <a:lnTo>
                    <a:pt x="5665799" y="5590212"/>
                  </a:lnTo>
                  <a:cubicBezTo>
                    <a:pt x="5944195" y="5945389"/>
                    <a:pt x="5988402" y="6409491"/>
                    <a:pt x="5820967" y="6796454"/>
                  </a:cubicBezTo>
                  <a:lnTo>
                    <a:pt x="5790698" y="6858000"/>
                  </a:lnTo>
                  <a:lnTo>
                    <a:pt x="0" y="6858000"/>
                  </a:lnTo>
                  <a:lnTo>
                    <a:pt x="0" y="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Oval 16"/>
            <p:cNvSpPr/>
            <p:nvPr/>
          </p:nvSpPr>
          <p:spPr>
            <a:xfrm>
              <a:off x="317500" y="777100"/>
              <a:ext cx="5422900" cy="5422900"/>
            </a:xfrm>
            <a:prstGeom prst="ellipse">
              <a:avLst/>
            </a:prstGeom>
            <a:noFill/>
            <a:ln w="28575" cap="flat" cmpd="sng" algn="ctr">
              <a:solidFill>
                <a:schemeClr val="accent1"/>
              </a:solidFill>
              <a:prstDash val="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p>
          </p:txBody>
        </p:sp>
        <p:sp>
          <p:nvSpPr>
            <p:cNvPr id="12" name="Oval 11"/>
            <p:cNvSpPr/>
            <p:nvPr/>
          </p:nvSpPr>
          <p:spPr>
            <a:xfrm>
              <a:off x="660400" y="1120000"/>
              <a:ext cx="4737100" cy="4737100"/>
            </a:xfrm>
            <a:prstGeom prst="ellipse">
              <a:avLst/>
            </a:prstGeom>
            <a:blipFill rotWithShape="0">
              <a:blip r:embed="rId2"/>
              <a:srcRect/>
              <a:stretch>
                <a:fillRect l="-70580" r="-786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p>
          </p:txBody>
        </p:sp>
        <p:sp>
          <p:nvSpPr>
            <p:cNvPr id="18" name="Oval 17"/>
            <p:cNvSpPr/>
            <p:nvPr/>
          </p:nvSpPr>
          <p:spPr>
            <a:xfrm>
              <a:off x="11428186" y="629104"/>
              <a:ext cx="306614" cy="30661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Oval 18"/>
            <p:cNvSpPr/>
            <p:nvPr/>
          </p:nvSpPr>
          <p:spPr>
            <a:xfrm>
              <a:off x="5336985" y="4239606"/>
              <a:ext cx="466915" cy="46691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Oval 32"/>
            <p:cNvSpPr/>
            <p:nvPr/>
          </p:nvSpPr>
          <p:spPr>
            <a:xfrm>
              <a:off x="660400" y="1120000"/>
              <a:ext cx="4737100" cy="4737100"/>
            </a:xfrm>
            <a:prstGeom prst="ellipse">
              <a:avLst/>
            </a:prstGeom>
            <a:solidFill>
              <a:schemeClr val="bg1">
                <a:alpha val="15000"/>
              </a:schemeClr>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p>
          </p:txBody>
        </p:sp>
      </p:grpSp>
      <p:sp>
        <p:nvSpPr>
          <p:cNvPr id="5" name="Title 4"/>
          <p:cNvSpPr>
            <a:spLocks noGrp="1"/>
          </p:cNvSpPr>
          <p:nvPr>
            <p:ph type="ctrTitle" hasCustomPrompt="1"/>
          </p:nvPr>
        </p:nvSpPr>
        <p:spPr>
          <a:xfrm>
            <a:off x="6096000" y="1089025"/>
            <a:ext cx="5422900" cy="2972315"/>
          </a:xfrm>
          <a:prstGeom prst="rect">
            <a:avLst/>
          </a:prstGeom>
        </p:spPr>
        <p:txBody>
          <a:bodyPr wrap="square" anchor="b">
            <a:normAutofit/>
          </a:bodyPr>
          <a:lstStyle>
            <a:lvl1pPr algn="r">
              <a:lnSpc>
                <a:spcPct val="100000"/>
              </a:lnSpc>
              <a:defRPr sz="6600">
                <a:ln w="19050">
                  <a:noFill/>
                </a:ln>
                <a:solidFill>
                  <a:schemeClr val="tx1"/>
                </a:solidFill>
              </a:defRPr>
            </a:lvl1pPr>
          </a:lstStyle>
          <a:p>
            <a:pPr lvl="0"/>
            <a:r>
              <a:rPr lang="en-US"/>
              <a:t>Click to add title</a:t>
            </a:r>
          </a:p>
        </p:txBody>
      </p:sp>
      <p:sp>
        <p:nvSpPr>
          <p:cNvPr id="9" name="Subtitle 8"/>
          <p:cNvSpPr>
            <a:spLocks noGrp="1"/>
          </p:cNvSpPr>
          <p:nvPr>
            <p:ph type="subTitle" sz="quarter" idx="1" hasCustomPrompt="1"/>
          </p:nvPr>
        </p:nvSpPr>
        <p:spPr>
          <a:xfrm>
            <a:off x="8345714" y="4239606"/>
            <a:ext cx="3173186" cy="680736"/>
          </a:xfrm>
          <a:prstGeom prst="roundRect">
            <a:avLst>
              <a:gd name="adj" fmla="val 50000"/>
            </a:avLst>
          </a:prstGeom>
          <a:solidFill>
            <a:schemeClr val="accent1"/>
          </a:solidFill>
          <a:ln>
            <a:noFill/>
          </a:ln>
        </p:spPr>
        <p:txBody>
          <a:bodyPr vert="horz" wrap="square" lIns="91440" tIns="45720" rIns="91440" bIns="45720" rtlCol="0" anchor="ctr" anchorCtr="0">
            <a:normAutofit/>
          </a:bodyPr>
          <a:lstStyle>
            <a:lvl1pPr marL="0" indent="0" algn="ctr">
              <a:lnSpc>
                <a:spcPct val="100000"/>
              </a:lnSpc>
              <a:buNone/>
              <a:defRPr lang="en-US" sz="1600" dirty="0">
                <a:solidFill>
                  <a:srgbClr val="FFFFFF"/>
                </a:solidFill>
                <a:latin typeface="+mj-lt"/>
              </a:defRPr>
            </a:lvl1pPr>
          </a:lstStyle>
          <a:p>
            <a:pPr lvl="0"/>
            <a:r>
              <a:rPr lang="en-US"/>
              <a:t>Click to add subtitle</a:t>
            </a:r>
          </a:p>
        </p:txBody>
      </p:sp>
      <p:sp>
        <p:nvSpPr>
          <p:cNvPr id="4" name="Text Placeholder 3"/>
          <p:cNvSpPr>
            <a:spLocks noGrp="1"/>
          </p:cNvSpPr>
          <p:nvPr>
            <p:ph type="body" sz="quarter" idx="13" hasCustomPrompt="1"/>
          </p:nvPr>
        </p:nvSpPr>
        <p:spPr>
          <a:xfrm>
            <a:off x="9817099" y="5857100"/>
            <a:ext cx="1701801" cy="276999"/>
          </a:xfrm>
          <a:prstGeom prst="rect">
            <a:avLst/>
          </a:prstGeom>
        </p:spPr>
        <p:txBody>
          <a:bodyPr wrap="square" lIns="90000">
            <a:normAutofit/>
          </a:bodyPr>
          <a:lstStyle>
            <a:lvl1pPr marL="0" indent="0" algn="r">
              <a:lnSpc>
                <a:spcPct val="100000"/>
              </a:lnSpc>
              <a:buNone/>
              <a:defRPr sz="1200"/>
            </a:lvl1pPr>
          </a:lstStyle>
          <a:p>
            <a:pPr lvl="0"/>
            <a:r>
              <a:rPr lang="en-US"/>
              <a:t>Presenter name</a:t>
            </a:r>
          </a:p>
        </p:txBody>
      </p:sp>
      <p:sp>
        <p:nvSpPr>
          <p:cNvPr id="7" name="Text Placeholder 6"/>
          <p:cNvSpPr>
            <a:spLocks noGrp="1"/>
          </p:cNvSpPr>
          <p:nvPr>
            <p:ph type="body" sz="quarter" idx="14" hasCustomPrompt="1"/>
          </p:nvPr>
        </p:nvSpPr>
        <p:spPr>
          <a:xfrm>
            <a:off x="9817098" y="5488799"/>
            <a:ext cx="1701801" cy="276999"/>
          </a:xfrm>
          <a:prstGeom prst="rect">
            <a:avLst/>
          </a:prstGeom>
        </p:spPr>
        <p:txBody>
          <a:bodyPr wrap="none">
            <a:normAutofit/>
          </a:bodyPr>
          <a:lstStyle>
            <a:lvl1pPr marL="0" indent="0" algn="r">
              <a:lnSpc>
                <a:spcPct val="100000"/>
              </a:lnSpc>
              <a:buNone/>
              <a:defRPr sz="1200"/>
            </a:lvl1pPr>
          </a:lstStyle>
          <a:p>
            <a:pPr lvl="0"/>
            <a:r>
              <a:rPr lang="en-US"/>
              <a:t>www.officeplus.cn</a:t>
            </a:r>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60400" y="0"/>
            <a:ext cx="10858500" cy="1028700"/>
          </a:xfrm>
          <a:prstGeom prst="rect">
            <a:avLst/>
          </a:prstGeom>
        </p:spPr>
        <p:txBody>
          <a:bodyPr anchor="b" anchorCtr="0">
            <a:normAutofit/>
          </a:bodyPr>
          <a:lstStyle>
            <a:lvl1pPr>
              <a:lnSpc>
                <a:spcPct val="100000"/>
              </a:lnSpc>
              <a:defRPr>
                <a:solidFill>
                  <a:schemeClr val="tx1"/>
                </a:solidFill>
              </a:defRPr>
            </a:lvl1pPr>
          </a:lstStyle>
          <a:p>
            <a:pPr lvl="0"/>
            <a:r>
              <a:rPr lang="en-US" dirty="0"/>
              <a:t>Click to add title</a:t>
            </a:r>
          </a:p>
        </p:txBody>
      </p:sp>
      <p:sp>
        <p:nvSpPr>
          <p:cNvPr id="5" name="Content Placeholder 4"/>
          <p:cNvSpPr>
            <a:spLocks noGrp="1"/>
          </p:cNvSpPr>
          <p:nvPr>
            <p:ph idx="1" hasCustomPrompt="1"/>
          </p:nvPr>
        </p:nvSpPr>
        <p:spPr>
          <a:xfrm>
            <a:off x="660400" y="1092200"/>
            <a:ext cx="10858500" cy="5041900"/>
          </a:xfrm>
          <a:prstGeom prst="rect">
            <a:avLst/>
          </a:prstGeom>
        </p:spPr>
        <p:txBody>
          <a:bodyPr vert="horz" lIns="91440" tIns="45720" rIns="91440" bIns="45720" rtlCol="0">
            <a:normAutofit/>
          </a:bodyPr>
          <a:lstStyle>
            <a:lvl1pPr marL="285750" indent="-285750">
              <a:buFont typeface="Arial" panose="020B0604020202020204" pitchFamily="34" charset="0"/>
              <a:buChar char="•"/>
              <a:defRPr/>
            </a:lvl1pPr>
            <a:lvl2pPr marL="742950" indent="-285750">
              <a:buFont typeface="Arial" panose="020B0604020202020204" pitchFamily="34" charset="0"/>
              <a:buChar char="•"/>
              <a:defRPr/>
            </a:lvl2pPr>
            <a:lvl3pPr marL="1200150" indent="-28575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10"/>
          </p:nvPr>
        </p:nvSpPr>
        <p:spPr/>
        <p:txBody>
          <a:bodyPr/>
          <a:lstStyle/>
          <a:p>
            <a:fld id="{A9643B38-FCD2-4D0A-90BC-740ACC77290F}" type="datetime1">
              <a:rPr lang="zh-CN" altLang="en-US" smtClean="0"/>
              <a:t>2024/11/4</a:t>
            </a:fld>
            <a:endParaRPr lang="zh-CN" altLang="en-US"/>
          </a:p>
        </p:txBody>
      </p:sp>
      <p:sp>
        <p:nvSpPr>
          <p:cNvPr id="3" name="Footer Placeholder 2"/>
          <p:cNvSpPr>
            <a:spLocks noGrp="1"/>
          </p:cNvSpPr>
          <p:nvPr>
            <p:ph type="ftr" sz="quarter" idx="11"/>
          </p:nvPr>
        </p:nvSpPr>
        <p:spPr/>
        <p:txBody>
          <a:bodyPr/>
          <a:lstStyle/>
          <a:p>
            <a:r>
              <a:rPr lang="en-US" altLang="zh-CN"/>
              <a:t>OfficePLUS</a:t>
            </a:r>
            <a:endParaRPr lang="zh-CN" altLang="en-US"/>
          </a:p>
        </p:txBody>
      </p:sp>
      <p:sp>
        <p:nvSpPr>
          <p:cNvPr id="4" name="Slide Number Placeholder 3"/>
          <p:cNvSpPr>
            <a:spLocks noGrp="1"/>
          </p:cNvSpPr>
          <p:nvPr>
            <p:ph type="sldNum" sz="quarter" idx="12"/>
          </p:nvPr>
        </p:nvSpPr>
        <p:spPr/>
        <p:txBody>
          <a:bodyPr/>
          <a:lstStyle/>
          <a:p>
            <a:fld id="{7F65B630-C7FF-41C0-9923-C5E5E29EED81}" type="slidenum">
              <a:rPr lang="zh-CN" altLang="en-US" smtClean="0"/>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p:bg>
      <p:bgPr>
        <a:gradFill>
          <a:gsLst>
            <a:gs pos="0">
              <a:schemeClr val="accent1">
                <a:lumMod val="75000"/>
              </a:schemeClr>
            </a:gs>
            <a:gs pos="100000">
              <a:schemeClr val="accent1">
                <a:alpha val="90000"/>
              </a:schemeClr>
            </a:gs>
          </a:gsLst>
          <a:lin ang="18900000" scaled="1"/>
        </a:gradFill>
        <a:effectLst/>
      </p:bgPr>
    </p:bg>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8" name="Rectangle 7"/>
            <p:cNvSpPr/>
            <p:nvPr/>
          </p:nvSpPr>
          <p:spPr>
            <a:xfrm>
              <a:off x="0" y="0"/>
              <a:ext cx="12192000" cy="6858000"/>
            </a:xfrm>
            <a:prstGeom prst="rect">
              <a:avLst/>
            </a:prstGeom>
            <a:blipFill rotWithShape="0">
              <a:blip r:embed="rId2"/>
              <a:srcRect/>
              <a:stretch>
                <a:fillRect l="-36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p>
          </p:txBody>
        </p:sp>
        <p:sp>
          <p:nvSpPr>
            <p:cNvPr id="7" name="Rectangle 6"/>
            <p:cNvSpPr/>
            <p:nvPr/>
          </p:nvSpPr>
          <p:spPr>
            <a:xfrm>
              <a:off x="0" y="0"/>
              <a:ext cx="12192000" cy="6858000"/>
            </a:xfrm>
            <a:prstGeom prst="rect">
              <a:avLst/>
            </a:prstGeom>
            <a:solidFill>
              <a:schemeClr val="accent1">
                <a:lumMod val="75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Title 4"/>
          <p:cNvSpPr>
            <a:spLocks noGrp="1"/>
          </p:cNvSpPr>
          <p:nvPr>
            <p:ph type="title" hasCustomPrompt="1"/>
          </p:nvPr>
        </p:nvSpPr>
        <p:spPr>
          <a:xfrm>
            <a:off x="660400" y="1500188"/>
            <a:ext cx="2836561" cy="914400"/>
          </a:xfrm>
          <a:prstGeom prst="rect">
            <a:avLst/>
          </a:prstGeom>
        </p:spPr>
        <p:txBody>
          <a:bodyPr wrap="none" anchor="t">
            <a:normAutofit/>
          </a:bodyPr>
          <a:lstStyle>
            <a:lvl1pPr algn="r">
              <a:lnSpc>
                <a:spcPct val="100000"/>
              </a:lnSpc>
              <a:defRPr sz="2800"/>
            </a:lvl1pPr>
          </a:lstStyle>
          <a:p>
            <a:pPr lvl="0"/>
            <a:r>
              <a:rPr lang="en-US"/>
              <a:t>Agenda</a:t>
            </a:r>
          </a:p>
        </p:txBody>
      </p:sp>
      <p:sp>
        <p:nvSpPr>
          <p:cNvPr id="10" name="Content Placeholder 9"/>
          <p:cNvSpPr>
            <a:spLocks noGrp="1"/>
          </p:cNvSpPr>
          <p:nvPr>
            <p:ph sz="quarter" idx="1" hasCustomPrompt="1"/>
          </p:nvPr>
        </p:nvSpPr>
        <p:spPr>
          <a:xfrm>
            <a:off x="3745077" y="1500188"/>
            <a:ext cx="7773823" cy="4633913"/>
          </a:xfrm>
          <a:prstGeom prst="rect">
            <a:avLst/>
          </a:prstGeom>
        </p:spPr>
        <p:txBody>
          <a:bodyPr wrap="square">
            <a:normAutofit/>
          </a:bodyPr>
          <a:lstStyle>
            <a:lvl1pPr marL="457200" indent="-457200">
              <a:lnSpc>
                <a:spcPct val="130000"/>
              </a:lnSpc>
              <a:buFont typeface="+mj-lt"/>
              <a:buAutoNum type="arabicPeriod"/>
              <a:defRPr sz="2400" b="0">
                <a:solidFill>
                  <a:schemeClr val="tx1"/>
                </a:solidFill>
                <a:latin typeface="+mn-lt"/>
              </a:defRPr>
            </a:lvl1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0"/>
          </p:nvPr>
        </p:nvSpPr>
        <p:spPr/>
        <p:txBody>
          <a:bodyPr/>
          <a:lstStyle/>
          <a:p>
            <a:fld id="{2A27A813-B2FD-42E1-9222-83B574E99074}" type="datetime1">
              <a:rPr lang="zh-CN" altLang="en-US" smtClean="0"/>
              <a:t>2024/11/4</a:t>
            </a:fld>
            <a:endParaRPr lang="en-US" altLang="zh-CN"/>
          </a:p>
        </p:txBody>
      </p:sp>
      <p:sp>
        <p:nvSpPr>
          <p:cNvPr id="3" name="Footer Placeholder 2"/>
          <p:cNvSpPr>
            <a:spLocks noGrp="1"/>
          </p:cNvSpPr>
          <p:nvPr>
            <p:ph type="ftr" sz="quarter" idx="11"/>
          </p:nvPr>
        </p:nvSpPr>
        <p:spPr/>
        <p:txBody>
          <a:bodyPr/>
          <a:lstStyle/>
          <a:p>
            <a:r>
              <a:rPr lang="en-US" altLang="zh-CN"/>
              <a:t>OfficePLUS</a:t>
            </a:r>
            <a:endParaRPr lang="zh-CN" altLang="en-US"/>
          </a:p>
        </p:txBody>
      </p:sp>
      <p:sp>
        <p:nvSpPr>
          <p:cNvPr id="6" name="Slide Number Placeholder 5"/>
          <p:cNvSpPr>
            <a:spLocks noGrp="1"/>
          </p:cNvSpPr>
          <p:nvPr>
            <p:ph type="sldNum" sz="quarter" idx="12"/>
          </p:nvPr>
        </p:nvSpPr>
        <p:spPr/>
        <p:txBody>
          <a:bodyPr/>
          <a:lstStyle/>
          <a:p>
            <a:fld id="{7F65B630-C7FF-41C0-9923-C5E5E29EED81}" type="slidenum">
              <a:rPr lang="en-US" altLang="zh-CN" smtClean="0"/>
              <a:t>‹#›</a:t>
            </a:fld>
            <a:endParaRPr lang="en-US" altLang="zh-CN"/>
          </a:p>
        </p:txBody>
      </p:sp>
      <p:grpSp>
        <p:nvGrpSpPr>
          <p:cNvPr id="11" name="Group 10"/>
          <p:cNvGrpSpPr/>
          <p:nvPr/>
        </p:nvGrpSpPr>
        <p:grpSpPr>
          <a:xfrm>
            <a:off x="2626456" y="1500188"/>
            <a:ext cx="994563" cy="4634686"/>
            <a:chOff x="2626456" y="1500188"/>
            <a:chExt cx="994563" cy="4634686"/>
          </a:xfrm>
        </p:grpSpPr>
        <p:cxnSp>
          <p:nvCxnSpPr>
            <p:cNvPr id="12" name="Straight Connector 11"/>
            <p:cNvCxnSpPr/>
            <p:nvPr/>
          </p:nvCxnSpPr>
          <p:spPr>
            <a:xfrm>
              <a:off x="3621019" y="1500188"/>
              <a:ext cx="0" cy="4633913"/>
            </a:xfrm>
            <a:prstGeom prst="line">
              <a:avLst/>
            </a:prstGeom>
            <a:solidFill>
              <a:srgbClr val="FFCC00"/>
            </a:solidFill>
            <a:ln w="3175" cap="flat" cmpd="sng" algn="ctr">
              <a:solidFill>
                <a:schemeClr val="tx1">
                  <a:alpha val="50000"/>
                </a:schemeClr>
              </a:solidFill>
              <a:prstDash val="solid"/>
              <a:round/>
              <a:headEnd type="none" w="med" len="med"/>
              <a:tailEnd type="none" w="med" len="med"/>
            </a:ln>
            <a:effectLst/>
          </p:spPr>
        </p:cxnSp>
        <p:sp>
          <p:nvSpPr>
            <p:cNvPr id="13" name="Freeform: Shape 12"/>
            <p:cNvSpPr>
              <a:spLocks noChangeAspect="1"/>
            </p:cNvSpPr>
            <p:nvPr/>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tx1">
                <a:alpha val="15000"/>
              </a:schemeClr>
            </a:solidFill>
            <a:ln>
              <a:noFill/>
            </a:ln>
          </p:spPr>
          <p:txBody>
            <a:bodyPr/>
            <a:lstStyle/>
            <a:p>
              <a:endParaRPr lang="zh-CN" altLang="en-US">
                <a:cs typeface="+mn-ea"/>
                <a:sym typeface="+mn-lt"/>
              </a:endParaRPr>
            </a:p>
          </p:txBody>
        </p:sp>
      </p:gr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lumMod val="20000"/>
            <a:lumOff val="80000"/>
          </a:schemeClr>
        </a:solidFill>
        <a:effectLst/>
      </p:bgPr>
    </p:bg>
    <p:spTree>
      <p:nvGrpSpPr>
        <p:cNvPr id="1" name=""/>
        <p:cNvGrpSpPr/>
        <p:nvPr/>
      </p:nvGrpSpPr>
      <p:grpSpPr>
        <a:xfrm>
          <a:off x="0" y="0"/>
          <a:ext cx="0" cy="0"/>
          <a:chOff x="0" y="0"/>
          <a:chExt cx="0" cy="0"/>
        </a:xfrm>
      </p:grpSpPr>
      <p:grpSp>
        <p:nvGrpSpPr>
          <p:cNvPr id="2" name="Group 1"/>
          <p:cNvGrpSpPr/>
          <p:nvPr/>
        </p:nvGrpSpPr>
        <p:grpSpPr>
          <a:xfrm flipH="1">
            <a:off x="457200" y="0"/>
            <a:ext cx="11734800" cy="6858000"/>
            <a:chOff x="0" y="0"/>
            <a:chExt cx="11734800" cy="6858000"/>
          </a:xfrm>
        </p:grpSpPr>
        <p:sp>
          <p:nvSpPr>
            <p:cNvPr id="3" name="Freeform: Shape 2"/>
            <p:cNvSpPr/>
            <p:nvPr/>
          </p:nvSpPr>
          <p:spPr>
            <a:xfrm>
              <a:off x="0" y="0"/>
              <a:ext cx="5918960" cy="6858000"/>
            </a:xfrm>
            <a:custGeom>
              <a:avLst/>
              <a:gdLst>
                <a:gd name="connsiteX0" fmla="*/ 0 w 5918960"/>
                <a:gd name="connsiteY0" fmla="*/ 0 h 6858000"/>
                <a:gd name="connsiteX1" fmla="*/ 1284056 w 5918960"/>
                <a:gd name="connsiteY1" fmla="*/ 0 h 6858000"/>
                <a:gd name="connsiteX2" fmla="*/ 5665799 w 5918960"/>
                <a:gd name="connsiteY2" fmla="*/ 5590212 h 6858000"/>
                <a:gd name="connsiteX3" fmla="*/ 5820967 w 5918960"/>
                <a:gd name="connsiteY3" fmla="*/ 6796454 h 6858000"/>
                <a:gd name="connsiteX4" fmla="*/ 5790698 w 5918960"/>
                <a:gd name="connsiteY4" fmla="*/ 6858000 h 6858000"/>
                <a:gd name="connsiteX5" fmla="*/ 0 w 5918960"/>
                <a:gd name="connsiteY5" fmla="*/ 6858000 h 6858000"/>
                <a:gd name="connsiteX6" fmla="*/ 0 w 591896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8960" h="6858000">
                  <a:moveTo>
                    <a:pt x="0" y="0"/>
                  </a:moveTo>
                  <a:lnTo>
                    <a:pt x="1284056" y="0"/>
                  </a:lnTo>
                  <a:lnTo>
                    <a:pt x="5665799" y="5590212"/>
                  </a:lnTo>
                  <a:cubicBezTo>
                    <a:pt x="5944195" y="5945389"/>
                    <a:pt x="5988402" y="6409491"/>
                    <a:pt x="5820967" y="6796454"/>
                  </a:cubicBezTo>
                  <a:lnTo>
                    <a:pt x="5790698" y="6858000"/>
                  </a:lnTo>
                  <a:lnTo>
                    <a:pt x="0" y="6858000"/>
                  </a:lnTo>
                  <a:lnTo>
                    <a:pt x="0" y="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Oval 6"/>
            <p:cNvSpPr/>
            <p:nvPr/>
          </p:nvSpPr>
          <p:spPr>
            <a:xfrm>
              <a:off x="317500" y="777100"/>
              <a:ext cx="5422900" cy="5422900"/>
            </a:xfrm>
            <a:prstGeom prst="ellipse">
              <a:avLst/>
            </a:prstGeom>
            <a:noFill/>
            <a:ln w="28575" cap="flat" cmpd="sng" algn="ctr">
              <a:solidFill>
                <a:schemeClr val="accent1"/>
              </a:solidFill>
              <a:prstDash val="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p>
          </p:txBody>
        </p:sp>
        <p:sp>
          <p:nvSpPr>
            <p:cNvPr id="9" name="Oval 8"/>
            <p:cNvSpPr/>
            <p:nvPr/>
          </p:nvSpPr>
          <p:spPr>
            <a:xfrm>
              <a:off x="660400" y="1120000"/>
              <a:ext cx="4737100" cy="4737100"/>
            </a:xfrm>
            <a:prstGeom prst="ellipse">
              <a:avLst/>
            </a:prstGeom>
            <a:blipFill rotWithShape="0">
              <a:blip r:embed="rId2"/>
              <a:srcRect/>
              <a:stretch>
                <a:fillRect l="-70580" r="-786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p>
          </p:txBody>
        </p:sp>
        <p:sp>
          <p:nvSpPr>
            <p:cNvPr id="10" name="Oval 9"/>
            <p:cNvSpPr/>
            <p:nvPr/>
          </p:nvSpPr>
          <p:spPr>
            <a:xfrm>
              <a:off x="11428186" y="629104"/>
              <a:ext cx="306614" cy="30661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Oval 10"/>
            <p:cNvSpPr/>
            <p:nvPr/>
          </p:nvSpPr>
          <p:spPr>
            <a:xfrm>
              <a:off x="5336985" y="4239606"/>
              <a:ext cx="466915" cy="46691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Oval 11"/>
            <p:cNvSpPr/>
            <p:nvPr/>
          </p:nvSpPr>
          <p:spPr>
            <a:xfrm>
              <a:off x="660400" y="1120000"/>
              <a:ext cx="4737100" cy="4737100"/>
            </a:xfrm>
            <a:prstGeom prst="ellipse">
              <a:avLst/>
            </a:prstGeom>
            <a:solidFill>
              <a:schemeClr val="bg1">
                <a:alpha val="15000"/>
              </a:schemeClr>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p>
          </p:txBody>
        </p:sp>
      </p:grpSp>
      <p:sp>
        <p:nvSpPr>
          <p:cNvPr id="5" name="Title 4"/>
          <p:cNvSpPr>
            <a:spLocks noGrp="1"/>
          </p:cNvSpPr>
          <p:nvPr>
            <p:ph type="title" hasCustomPrompt="1"/>
          </p:nvPr>
        </p:nvSpPr>
        <p:spPr>
          <a:xfrm>
            <a:off x="660401" y="2260925"/>
            <a:ext cx="5112646" cy="1286086"/>
          </a:xfrm>
          <a:prstGeom prst="rect">
            <a:avLst/>
          </a:prstGeom>
        </p:spPr>
        <p:txBody>
          <a:bodyPr>
            <a:noAutofit/>
          </a:bodyPr>
          <a:lstStyle>
            <a:lvl1pPr algn="l">
              <a:lnSpc>
                <a:spcPct val="100000"/>
              </a:lnSpc>
              <a:defRPr sz="4400"/>
            </a:lvl1pPr>
          </a:lstStyle>
          <a:p>
            <a:pPr lvl="0"/>
            <a:r>
              <a:rPr lang="en-US"/>
              <a:t>Click to add title</a:t>
            </a:r>
          </a:p>
        </p:txBody>
      </p:sp>
      <p:sp>
        <p:nvSpPr>
          <p:cNvPr id="25" name="Text Placeholder 24"/>
          <p:cNvSpPr>
            <a:spLocks noGrp="1"/>
          </p:cNvSpPr>
          <p:nvPr>
            <p:ph type="body" sz="quarter" idx="1" hasCustomPrompt="1"/>
          </p:nvPr>
        </p:nvSpPr>
        <p:spPr>
          <a:xfrm>
            <a:off x="660401" y="3558865"/>
            <a:ext cx="5112646" cy="937258"/>
          </a:xfrm>
          <a:prstGeom prst="rect">
            <a:avLst/>
          </a:prstGeom>
        </p:spPr>
        <p:txBody>
          <a:bodyPr anchor="t">
            <a:normAutofit/>
          </a:bodyPr>
          <a:lstStyle>
            <a:lvl1pPr marL="0" indent="0" algn="l">
              <a:lnSpc>
                <a:spcPct val="120000"/>
              </a:lnSpc>
              <a:buFont typeface="+mj-lt"/>
              <a:buNone/>
              <a:defRPr sz="1600" b="0">
                <a:solidFill>
                  <a:schemeClr val="tx1"/>
                </a:solidFill>
                <a:latin typeface="+mn-lt"/>
              </a:defRPr>
            </a:lvl1pPr>
          </a:lstStyle>
          <a:p>
            <a:pPr lvl="0"/>
            <a:r>
              <a:rPr lang="en-US"/>
              <a:t>Click to add text</a:t>
            </a:r>
          </a:p>
        </p:txBody>
      </p:sp>
      <p:sp>
        <p:nvSpPr>
          <p:cNvPr id="4" name="Date Placeholder 3"/>
          <p:cNvSpPr>
            <a:spLocks noGrp="1"/>
          </p:cNvSpPr>
          <p:nvPr>
            <p:ph type="dt" sz="half" idx="10"/>
          </p:nvPr>
        </p:nvSpPr>
        <p:spPr/>
        <p:txBody>
          <a:bodyPr/>
          <a:lstStyle/>
          <a:p>
            <a:fld id="{2A27A813-B2FD-42E1-9222-83B574E99074}" type="datetime1">
              <a:rPr lang="zh-CN" altLang="en-US" smtClean="0"/>
              <a:t>2024/11/4</a:t>
            </a:fld>
            <a:endParaRPr lang="en-US" altLang="zh-CN"/>
          </a:p>
        </p:txBody>
      </p:sp>
      <p:sp>
        <p:nvSpPr>
          <p:cNvPr id="6" name="Footer Placeholder 5"/>
          <p:cNvSpPr>
            <a:spLocks noGrp="1"/>
          </p:cNvSpPr>
          <p:nvPr>
            <p:ph type="ftr" sz="quarter" idx="11"/>
          </p:nvPr>
        </p:nvSpPr>
        <p:spPr/>
        <p:txBody>
          <a:bodyPr/>
          <a:lstStyle/>
          <a:p>
            <a:r>
              <a:rPr lang="en-US" altLang="zh-CN"/>
              <a:t>OfficePLUS</a:t>
            </a:r>
            <a:endParaRPr lang="zh-CN" altLang="en-US"/>
          </a:p>
        </p:txBody>
      </p:sp>
      <p:sp>
        <p:nvSpPr>
          <p:cNvPr id="8" name="Slide Number Placeholder 7"/>
          <p:cNvSpPr>
            <a:spLocks noGrp="1"/>
          </p:cNvSpPr>
          <p:nvPr>
            <p:ph type="sldNum" sz="quarter" idx="12"/>
          </p:nvPr>
        </p:nvSpPr>
        <p:spPr/>
        <p:txBody>
          <a:bodyPr/>
          <a:lstStyle/>
          <a:p>
            <a:fld id="{7F65B630-C7FF-41C0-9923-C5E5E29EED81}" type="slidenum">
              <a:rPr lang="en-US" altLang="zh-CN" smtClean="0"/>
              <a:t>‹#›</a:t>
            </a:fld>
            <a:endParaRPr lang="en-US" altLang="zh-CN"/>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bg>
      <p:bgRef idx="1001">
        <a:schemeClr val="bg1"/>
      </p:bgRef>
    </p:bg>
    <p:spTree>
      <p:nvGrpSpPr>
        <p:cNvPr id="1" name=""/>
        <p:cNvGrpSpPr/>
        <p:nvPr/>
      </p:nvGrpSpPr>
      <p:grpSpPr>
        <a:xfrm>
          <a:off x="0" y="0"/>
          <a:ext cx="0" cy="0"/>
          <a:chOff x="0" y="0"/>
          <a:chExt cx="0" cy="0"/>
        </a:xfrm>
      </p:grpSpPr>
      <p:grpSp>
        <p:nvGrpSpPr>
          <p:cNvPr id="5" name="Group 4"/>
          <p:cNvGrpSpPr/>
          <p:nvPr/>
        </p:nvGrpSpPr>
        <p:grpSpPr>
          <a:xfrm>
            <a:off x="0" y="0"/>
            <a:ext cx="12192000" cy="6858000"/>
            <a:chOff x="0" y="0"/>
            <a:chExt cx="12192000" cy="6858000"/>
          </a:xfrm>
        </p:grpSpPr>
        <p:sp>
          <p:nvSpPr>
            <p:cNvPr id="6" name="Rectangle 5"/>
            <p:cNvSpPr/>
            <p:nvPr/>
          </p:nvSpPr>
          <p:spPr>
            <a:xfrm>
              <a:off x="0" y="0"/>
              <a:ext cx="12192000" cy="6858000"/>
            </a:xfrm>
            <a:prstGeom prst="rect">
              <a:avLst/>
            </a:prstGeom>
            <a:blipFill rotWithShape="0">
              <a:blip r:embed="rId2"/>
              <a:srcRect/>
              <a:stretch>
                <a:fillRect l="-36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zh-CN" altLang="en-US"/>
            </a:p>
          </p:txBody>
        </p:sp>
        <p:sp>
          <p:nvSpPr>
            <p:cNvPr id="8" name="Rectangle 7"/>
            <p:cNvSpPr/>
            <p:nvPr/>
          </p:nvSpPr>
          <p:spPr>
            <a:xfrm>
              <a:off x="0" y="0"/>
              <a:ext cx="12192000" cy="6858000"/>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9" name="Title 8"/>
          <p:cNvSpPr>
            <a:spLocks noGrp="1"/>
          </p:cNvSpPr>
          <p:nvPr>
            <p:ph type="title" hasCustomPrompt="1"/>
          </p:nvPr>
        </p:nvSpPr>
        <p:spPr>
          <a:xfrm>
            <a:off x="660400" y="0"/>
            <a:ext cx="10858500" cy="1028700"/>
          </a:xfrm>
          <a:prstGeom prst="rect">
            <a:avLst/>
          </a:prstGeom>
        </p:spPr>
        <p:txBody>
          <a:bodyPr anchor="b">
            <a:normAutofit/>
          </a:bodyPr>
          <a:lstStyle>
            <a:lvl1pPr>
              <a:lnSpc>
                <a:spcPct val="100000"/>
              </a:lnSpc>
              <a:defRPr>
                <a:solidFill>
                  <a:schemeClr val="accent1"/>
                </a:solidFill>
              </a:defRPr>
            </a:lvl1pPr>
          </a:lstStyle>
          <a:p>
            <a:pPr lvl="0"/>
            <a:r>
              <a:rPr lang="en-US"/>
              <a:t>Click to add title</a:t>
            </a:r>
          </a:p>
        </p:txBody>
      </p:sp>
      <p:sp>
        <p:nvSpPr>
          <p:cNvPr id="2" name="Date Placeholder 1"/>
          <p:cNvSpPr>
            <a:spLocks noGrp="1"/>
          </p:cNvSpPr>
          <p:nvPr>
            <p:ph type="dt" sz="half" idx="10"/>
          </p:nvPr>
        </p:nvSpPr>
        <p:spPr/>
        <p:txBody>
          <a:bodyPr/>
          <a:lstStyle/>
          <a:p>
            <a:fld id="{E2982A54-1ED4-49C6-8154-FC2019FF8FB3}" type="datetime1">
              <a:rPr lang="zh-CN" altLang="en-US" smtClean="0"/>
              <a:t>2024/11/4</a:t>
            </a:fld>
            <a:endParaRPr lang="zh-CN" altLang="en-US"/>
          </a:p>
        </p:txBody>
      </p:sp>
      <p:sp>
        <p:nvSpPr>
          <p:cNvPr id="3" name="Footer Placeholder 2"/>
          <p:cNvSpPr>
            <a:spLocks noGrp="1"/>
          </p:cNvSpPr>
          <p:nvPr>
            <p:ph type="ftr" sz="quarter" idx="11"/>
          </p:nvPr>
        </p:nvSpPr>
        <p:spPr/>
        <p:txBody>
          <a:bodyPr/>
          <a:lstStyle/>
          <a:p>
            <a:r>
              <a:rPr lang="en-US" altLang="zh-CN"/>
              <a:t>OfficePLUS</a:t>
            </a:r>
            <a:endParaRPr lang="zh-CN" altLang="en-US"/>
          </a:p>
        </p:txBody>
      </p:sp>
      <p:sp>
        <p:nvSpPr>
          <p:cNvPr id="4" name="Slide Number Placeholder 3"/>
          <p:cNvSpPr>
            <a:spLocks noGrp="1"/>
          </p:cNvSpPr>
          <p:nvPr>
            <p:ph type="sldNum" sz="quarter" idx="12"/>
          </p:nvPr>
        </p:nvSpPr>
        <p:spPr/>
        <p:txBody>
          <a:bodyPr/>
          <a:lstStyle/>
          <a:p>
            <a:fld id="{7F65B630-C7FF-41C0-9923-C5E5E29EED81}" type="slidenum">
              <a:rPr lang="zh-CN" altLang="en-US" smtClean="0"/>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83D36A-0885-4071-9EF1-0FE4286E17CF}" type="datetime1">
              <a:rPr lang="zh-CN" altLang="en-US" smtClean="0"/>
              <a:t>2024/11/4</a:t>
            </a:fld>
            <a:endParaRPr lang="en-US"/>
          </a:p>
        </p:txBody>
      </p:sp>
      <p:sp>
        <p:nvSpPr>
          <p:cNvPr id="3" name="Footer Placeholder 2"/>
          <p:cNvSpPr>
            <a:spLocks noGrp="1"/>
          </p:cNvSpPr>
          <p:nvPr>
            <p:ph type="ftr" sz="quarter" idx="11"/>
          </p:nvPr>
        </p:nvSpPr>
        <p:spPr/>
        <p:txBody>
          <a:bodyPr/>
          <a:lstStyle/>
          <a:p>
            <a:r>
              <a:rPr lang="en-US"/>
              <a:t>OfficePLUS</a:t>
            </a:r>
            <a:endParaRPr lang="en-US" dirty="0"/>
          </a:p>
        </p:txBody>
      </p:sp>
      <p:sp>
        <p:nvSpPr>
          <p:cNvPr id="4" name="Slide Number Placeholder 3"/>
          <p:cNvSpPr>
            <a:spLocks noGrp="1"/>
          </p:cNvSpPr>
          <p:nvPr>
            <p:ph type="sldNum" sz="quarter" idx="12"/>
          </p:nvPr>
        </p:nvSpPr>
        <p:spPr/>
        <p:txBody>
          <a:bodyPr/>
          <a:lstStyle/>
          <a:p>
            <a:fld id="{C8BB1146-E542-4D4E-B8E9-6919A11DDD48}"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lumMod val="20000"/>
            <a:lumOff val="80000"/>
          </a:schemeClr>
        </a:solidFill>
        <a:effectLst/>
      </p:bgPr>
    </p:bg>
    <p:spTree>
      <p:nvGrpSpPr>
        <p:cNvPr id="1" name=""/>
        <p:cNvGrpSpPr/>
        <p:nvPr/>
      </p:nvGrpSpPr>
      <p:grpSpPr>
        <a:xfrm>
          <a:off x="0" y="0"/>
          <a:ext cx="0" cy="0"/>
          <a:chOff x="0" y="0"/>
          <a:chExt cx="0" cy="0"/>
        </a:xfrm>
      </p:grpSpPr>
      <p:grpSp>
        <p:nvGrpSpPr>
          <p:cNvPr id="2" name="Group 1"/>
          <p:cNvGrpSpPr/>
          <p:nvPr/>
        </p:nvGrpSpPr>
        <p:grpSpPr>
          <a:xfrm>
            <a:off x="0" y="0"/>
            <a:ext cx="11734800" cy="6858000"/>
            <a:chOff x="0" y="0"/>
            <a:chExt cx="11734800" cy="6858000"/>
          </a:xfrm>
        </p:grpSpPr>
        <p:sp>
          <p:nvSpPr>
            <p:cNvPr id="3" name="Freeform: Shape 2"/>
            <p:cNvSpPr/>
            <p:nvPr/>
          </p:nvSpPr>
          <p:spPr>
            <a:xfrm>
              <a:off x="0" y="0"/>
              <a:ext cx="5918960" cy="6858000"/>
            </a:xfrm>
            <a:custGeom>
              <a:avLst/>
              <a:gdLst>
                <a:gd name="connsiteX0" fmla="*/ 0 w 5918960"/>
                <a:gd name="connsiteY0" fmla="*/ 0 h 6858000"/>
                <a:gd name="connsiteX1" fmla="*/ 1284056 w 5918960"/>
                <a:gd name="connsiteY1" fmla="*/ 0 h 6858000"/>
                <a:gd name="connsiteX2" fmla="*/ 5665799 w 5918960"/>
                <a:gd name="connsiteY2" fmla="*/ 5590212 h 6858000"/>
                <a:gd name="connsiteX3" fmla="*/ 5820967 w 5918960"/>
                <a:gd name="connsiteY3" fmla="*/ 6796454 h 6858000"/>
                <a:gd name="connsiteX4" fmla="*/ 5790698 w 5918960"/>
                <a:gd name="connsiteY4" fmla="*/ 6858000 h 6858000"/>
                <a:gd name="connsiteX5" fmla="*/ 0 w 5918960"/>
                <a:gd name="connsiteY5" fmla="*/ 6858000 h 6858000"/>
                <a:gd name="connsiteX6" fmla="*/ 0 w 591896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8960" h="6858000">
                  <a:moveTo>
                    <a:pt x="0" y="0"/>
                  </a:moveTo>
                  <a:lnTo>
                    <a:pt x="1284056" y="0"/>
                  </a:lnTo>
                  <a:lnTo>
                    <a:pt x="5665799" y="5590212"/>
                  </a:lnTo>
                  <a:cubicBezTo>
                    <a:pt x="5944195" y="5945389"/>
                    <a:pt x="5988402" y="6409491"/>
                    <a:pt x="5820967" y="6796454"/>
                  </a:cubicBezTo>
                  <a:lnTo>
                    <a:pt x="5790698" y="6858000"/>
                  </a:lnTo>
                  <a:lnTo>
                    <a:pt x="0" y="6858000"/>
                  </a:lnTo>
                  <a:lnTo>
                    <a:pt x="0" y="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 name="Oval 5"/>
            <p:cNvSpPr/>
            <p:nvPr/>
          </p:nvSpPr>
          <p:spPr>
            <a:xfrm>
              <a:off x="317500" y="777100"/>
              <a:ext cx="5422900" cy="5422900"/>
            </a:xfrm>
            <a:prstGeom prst="ellipse">
              <a:avLst/>
            </a:prstGeom>
            <a:noFill/>
            <a:ln w="28575" cap="flat" cmpd="sng" algn="ctr">
              <a:solidFill>
                <a:schemeClr val="accent1"/>
              </a:solidFill>
              <a:prstDash val="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p>
          </p:txBody>
        </p:sp>
        <p:sp>
          <p:nvSpPr>
            <p:cNvPr id="8" name="Oval 7"/>
            <p:cNvSpPr/>
            <p:nvPr/>
          </p:nvSpPr>
          <p:spPr>
            <a:xfrm>
              <a:off x="660400" y="1120000"/>
              <a:ext cx="4737100" cy="4737100"/>
            </a:xfrm>
            <a:prstGeom prst="ellipse">
              <a:avLst/>
            </a:prstGeom>
            <a:blipFill rotWithShape="0">
              <a:blip r:embed="rId2"/>
              <a:srcRect/>
              <a:stretch>
                <a:fillRect l="-70580" r="-786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p>
          </p:txBody>
        </p:sp>
        <p:sp>
          <p:nvSpPr>
            <p:cNvPr id="9" name="Oval 8"/>
            <p:cNvSpPr/>
            <p:nvPr/>
          </p:nvSpPr>
          <p:spPr>
            <a:xfrm>
              <a:off x="11428186" y="629104"/>
              <a:ext cx="306614" cy="30661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Oval 9"/>
            <p:cNvSpPr/>
            <p:nvPr/>
          </p:nvSpPr>
          <p:spPr>
            <a:xfrm>
              <a:off x="5336985" y="4239606"/>
              <a:ext cx="466915" cy="46691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Oval 10"/>
            <p:cNvSpPr/>
            <p:nvPr/>
          </p:nvSpPr>
          <p:spPr>
            <a:xfrm>
              <a:off x="660400" y="1120000"/>
              <a:ext cx="4737100" cy="4737100"/>
            </a:xfrm>
            <a:prstGeom prst="ellipse">
              <a:avLst/>
            </a:prstGeom>
            <a:solidFill>
              <a:schemeClr val="bg1">
                <a:alpha val="15000"/>
              </a:schemeClr>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p>
          </p:txBody>
        </p:sp>
      </p:grpSp>
      <p:sp>
        <p:nvSpPr>
          <p:cNvPr id="5" name="Title 4"/>
          <p:cNvSpPr>
            <a:spLocks noGrp="1"/>
          </p:cNvSpPr>
          <p:nvPr>
            <p:ph type="title" hasCustomPrompt="1"/>
          </p:nvPr>
        </p:nvSpPr>
        <p:spPr>
          <a:xfrm>
            <a:off x="6096000" y="1089025"/>
            <a:ext cx="5422899" cy="2987675"/>
          </a:xfrm>
          <a:prstGeom prst="rect">
            <a:avLst/>
          </a:prstGeom>
        </p:spPr>
        <p:txBody>
          <a:bodyPr wrap="square" anchor="b">
            <a:normAutofit/>
          </a:bodyPr>
          <a:lstStyle>
            <a:lvl1pPr algn="r">
              <a:lnSpc>
                <a:spcPct val="100000"/>
              </a:lnSpc>
              <a:defRPr sz="7200">
                <a:ln w="19050">
                  <a:noFill/>
                </a:ln>
                <a:solidFill>
                  <a:schemeClr val="tx1"/>
                </a:solidFill>
              </a:defRPr>
            </a:lvl1pPr>
          </a:lstStyle>
          <a:p>
            <a:pPr lvl="0"/>
            <a:r>
              <a:rPr lang="en-US"/>
              <a:t>Click to add title</a:t>
            </a:r>
          </a:p>
        </p:txBody>
      </p:sp>
      <p:sp>
        <p:nvSpPr>
          <p:cNvPr id="4" name="Text Placeholder 3"/>
          <p:cNvSpPr>
            <a:spLocks noGrp="1"/>
          </p:cNvSpPr>
          <p:nvPr>
            <p:ph type="body" sz="quarter" idx="13" hasCustomPrompt="1"/>
          </p:nvPr>
        </p:nvSpPr>
        <p:spPr>
          <a:xfrm>
            <a:off x="9820230" y="5857100"/>
            <a:ext cx="1698670" cy="276999"/>
          </a:xfrm>
          <a:prstGeom prst="rect">
            <a:avLst/>
          </a:prstGeom>
        </p:spPr>
        <p:txBody>
          <a:bodyPr wrap="square" lIns="90000">
            <a:normAutofit/>
          </a:bodyPr>
          <a:lstStyle>
            <a:lvl1pPr marL="0" indent="0" algn="r">
              <a:lnSpc>
                <a:spcPct val="100000"/>
              </a:lnSpc>
              <a:buNone/>
              <a:defRPr sz="1200"/>
            </a:lvl1pPr>
          </a:lstStyle>
          <a:p>
            <a:pPr lvl="0"/>
            <a:r>
              <a:rPr lang="en-US"/>
              <a:t>Presenter name</a:t>
            </a:r>
          </a:p>
        </p:txBody>
      </p:sp>
      <p:sp>
        <p:nvSpPr>
          <p:cNvPr id="7" name="Text Placeholder 6"/>
          <p:cNvSpPr>
            <a:spLocks noGrp="1"/>
          </p:cNvSpPr>
          <p:nvPr>
            <p:ph type="body" sz="quarter" idx="14" hasCustomPrompt="1"/>
          </p:nvPr>
        </p:nvSpPr>
        <p:spPr>
          <a:xfrm>
            <a:off x="9820230" y="5557876"/>
            <a:ext cx="1698670" cy="276999"/>
          </a:xfrm>
          <a:prstGeom prst="rect">
            <a:avLst/>
          </a:prstGeom>
        </p:spPr>
        <p:txBody>
          <a:bodyPr wrap="none">
            <a:normAutofit/>
          </a:bodyPr>
          <a:lstStyle>
            <a:lvl1pPr marL="0" indent="0" algn="r">
              <a:lnSpc>
                <a:spcPct val="100000"/>
              </a:lnSpc>
              <a:buNone/>
              <a:defRPr sz="1200"/>
            </a:lvl1pPr>
          </a:lstStyle>
          <a:p>
            <a:pPr lvl="0"/>
            <a:r>
              <a:rPr lang="en-US"/>
              <a:t>www.officeplus.cn</a:t>
            </a:r>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0400" y="128587"/>
            <a:ext cx="10858500" cy="900112"/>
          </a:xfrm>
          <a:prstGeom prst="rect">
            <a:avLst/>
          </a:prstGeom>
        </p:spPr>
        <p:txBody>
          <a:bodyPr vert="horz" lIns="91440" tIns="45720" rIns="91440" bIns="45720" rtlCol="0" anchor="b">
            <a:normAutofit/>
          </a:bodyPr>
          <a:lstStyle/>
          <a:p>
            <a:r>
              <a:rPr lang="en-US" dirty="0"/>
              <a:t>Click to add title</a:t>
            </a:r>
          </a:p>
        </p:txBody>
      </p:sp>
      <p:sp>
        <p:nvSpPr>
          <p:cNvPr id="3" name="文本占位符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dirty="0"/>
              <a:t>Click to </a:t>
            </a:r>
            <a:r>
              <a:rPr lang="en-US" altLang="zh-CN" dirty="0"/>
              <a:t>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日期占位符 3"/>
          <p:cNvSpPr>
            <a:spLocks noGrp="1"/>
          </p:cNvSpPr>
          <p:nvPr>
            <p:ph type="dt" sz="half" idx="2"/>
          </p:nvPr>
        </p:nvSpPr>
        <p:spPr>
          <a:xfrm>
            <a:off x="4718050" y="6409690"/>
            <a:ext cx="2743200" cy="274320"/>
          </a:xfrm>
          <a:prstGeom prst="rect">
            <a:avLst/>
          </a:prstGeom>
        </p:spPr>
        <p:txBody>
          <a:bodyPr vert="horz" lIns="91440" tIns="45720" rIns="91440" bIns="45720" rtlCol="0" anchor="ctr"/>
          <a:lstStyle>
            <a:lvl1pPr algn="ctr">
              <a:defRPr sz="1000">
                <a:solidFill>
                  <a:schemeClr val="tx1">
                    <a:tint val="75000"/>
                  </a:schemeClr>
                </a:solidFill>
              </a:defRPr>
            </a:lvl1pPr>
          </a:lstStyle>
          <a:p>
            <a:fld id="{E68AEBC5-1D0D-411D-9EE3-C6F41EFD080C}" type="datetime1">
              <a:rPr lang="zh-CN" altLang="en-US" smtClean="0"/>
              <a:t>2024/11/4</a:t>
            </a:fld>
            <a:endParaRPr lang="en-US"/>
          </a:p>
        </p:txBody>
      </p:sp>
      <p:sp>
        <p:nvSpPr>
          <p:cNvPr id="5" name="页脚占位符 4"/>
          <p:cNvSpPr>
            <a:spLocks noGrp="1"/>
          </p:cNvSpPr>
          <p:nvPr>
            <p:ph type="ftr" sz="quarter" idx="3"/>
          </p:nvPr>
        </p:nvSpPr>
        <p:spPr>
          <a:xfrm>
            <a:off x="660399" y="6409690"/>
            <a:ext cx="3657600" cy="274320"/>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OfficePLUS</a:t>
            </a:r>
            <a:endParaRPr lang="en-US" dirty="0"/>
          </a:p>
        </p:txBody>
      </p:sp>
      <p:sp>
        <p:nvSpPr>
          <p:cNvPr id="6" name="灯片编号占位符 5"/>
          <p:cNvSpPr>
            <a:spLocks noGrp="1"/>
          </p:cNvSpPr>
          <p:nvPr>
            <p:ph type="sldNum" sz="quarter" idx="4"/>
          </p:nvPr>
        </p:nvSpPr>
        <p:spPr>
          <a:xfrm>
            <a:off x="7861300" y="6409690"/>
            <a:ext cx="3657600" cy="274320"/>
          </a:xfrm>
          <a:prstGeom prst="rect">
            <a:avLst/>
          </a:prstGeom>
        </p:spPr>
        <p:txBody>
          <a:bodyPr vert="horz" lIns="91440" tIns="45720" rIns="91440" bIns="45720" rtlCol="0" anchor="ctr"/>
          <a:lstStyle>
            <a:lvl1pPr algn="r">
              <a:defRPr sz="1000">
                <a:solidFill>
                  <a:schemeClr val="tx1">
                    <a:tint val="75000"/>
                  </a:schemeClr>
                </a:solidFill>
              </a:defRPr>
            </a:lvl1pPr>
          </a:lstStyle>
          <a:p>
            <a:fld id="{C8BB1146-E542-4D4E-B8E9-6919A11DDD48}"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5.xml"/><Relationship Id="rId1" Type="http://schemas.openxmlformats.org/officeDocument/2006/relationships/tags" Target="../tags/tag26.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5.xml"/><Relationship Id="rId1" Type="http://schemas.openxmlformats.org/officeDocument/2006/relationships/tags" Target="../tags/tag27.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5.xml"/><Relationship Id="rId1" Type="http://schemas.openxmlformats.org/officeDocument/2006/relationships/tags" Target="../tags/tag28.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9.xml"/></Relationships>
</file>

<file path=ppt/slides/_rels/slide3.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tags" Target="../tags/tag16.xml"/><Relationship Id="rId18" Type="http://schemas.openxmlformats.org/officeDocument/2006/relationships/tags" Target="../tags/tag21.xml"/><Relationship Id="rId3" Type="http://schemas.openxmlformats.org/officeDocument/2006/relationships/tags" Target="../tags/tag6.xml"/><Relationship Id="rId21" Type="http://schemas.openxmlformats.org/officeDocument/2006/relationships/slideLayout" Target="../slideLayouts/slideLayout5.xml"/><Relationship Id="rId7" Type="http://schemas.openxmlformats.org/officeDocument/2006/relationships/tags" Target="../tags/tag10.xml"/><Relationship Id="rId12" Type="http://schemas.openxmlformats.org/officeDocument/2006/relationships/tags" Target="../tags/tag15.xml"/><Relationship Id="rId17" Type="http://schemas.openxmlformats.org/officeDocument/2006/relationships/tags" Target="../tags/tag20.xml"/><Relationship Id="rId2" Type="http://schemas.openxmlformats.org/officeDocument/2006/relationships/tags" Target="../tags/tag5.xml"/><Relationship Id="rId16" Type="http://schemas.openxmlformats.org/officeDocument/2006/relationships/tags" Target="../tags/tag19.xml"/><Relationship Id="rId20" Type="http://schemas.openxmlformats.org/officeDocument/2006/relationships/tags" Target="../tags/tag23.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5" Type="http://schemas.openxmlformats.org/officeDocument/2006/relationships/tags" Target="../tags/tag8.xml"/><Relationship Id="rId15" Type="http://schemas.openxmlformats.org/officeDocument/2006/relationships/tags" Target="../tags/tag18.xml"/><Relationship Id="rId10" Type="http://schemas.openxmlformats.org/officeDocument/2006/relationships/tags" Target="../tags/tag13.xml"/><Relationship Id="rId19" Type="http://schemas.openxmlformats.org/officeDocument/2006/relationships/tags" Target="../tags/tag22.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tags" Target="../tags/tag1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tags" Target="../tags/tag2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25.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51790" y="2969260"/>
            <a:ext cx="5946775" cy="1285875"/>
          </a:xfrm>
        </p:spPr>
        <p:txBody>
          <a:bodyPr wrap="square">
            <a:noAutofit/>
          </a:bodyPr>
          <a:lstStyle/>
          <a:p>
            <a:pPr lvl="0"/>
            <a:r>
              <a:rPr lang="zh-CN" altLang="en-US"/>
              <a:t>图像处理技术在陶瓷鉴定领域应用</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84225" y="948690"/>
            <a:ext cx="3957955" cy="1741170"/>
          </a:xfrm>
          <a:prstGeom prst="rect">
            <a:avLst/>
          </a:prstGeom>
        </p:spPr>
        <p:txBody>
          <a:bodyPr>
            <a:noAutofit/>
          </a:bodyPr>
          <a:lstStyle/>
          <a:p>
            <a:pPr marL="0" indent="266700" algn="just" defTabSz="266700">
              <a:spcBef>
                <a:spcPct val="0"/>
              </a:spcBef>
              <a:spcAft>
                <a:spcPct val="0"/>
              </a:spcAft>
            </a:pPr>
            <a:r>
              <a:rPr lang="zh-CN" altLang="en-US" sz="2000">
                <a:solidFill>
                  <a:schemeClr val="accent5"/>
                </a:solidFill>
                <a:latin typeface="微软雅黑" panose="020B0503020204020204" pitchFamily="34" charset="-122"/>
                <a:ea typeface="微软雅黑" panose="020B0503020204020204" pitchFamily="34" charset="-122"/>
                <a:cs typeface="微软雅黑" panose="020B0503020204020204" pitchFamily="34" charset="-122"/>
              </a:rPr>
              <a:t>八链码特征可以通过原链码、归一码和差分码等实现一致性的检测器型的一致性</a:t>
            </a:r>
          </a:p>
          <a:p>
            <a:pPr marL="0" indent="266700" algn="just" defTabSz="266700">
              <a:spcBef>
                <a:spcPct val="0"/>
              </a:spcBef>
              <a:spcAft>
                <a:spcPct val="0"/>
              </a:spcAft>
            </a:pPr>
            <a:r>
              <a:rPr lang="zh-CN" altLang="en-US" sz="2000">
                <a:solidFill>
                  <a:schemeClr val="accent5"/>
                </a:solidFill>
                <a:latin typeface="微软雅黑" panose="020B0503020204020204" pitchFamily="34" charset="-122"/>
                <a:ea typeface="微软雅黑" panose="020B0503020204020204" pitchFamily="34" charset="-122"/>
                <a:cs typeface="微软雅黑" panose="020B0503020204020204" pitchFamily="34" charset="-122"/>
              </a:rPr>
              <a:t>对原始器型图像进行了顺时针</a:t>
            </a:r>
            <a:r>
              <a:rPr lang="en-US" altLang="zh-CN" sz="2000">
                <a:solidFill>
                  <a:schemeClr val="accent5"/>
                </a:solidFill>
                <a:latin typeface="微软雅黑" panose="020B0503020204020204" pitchFamily="34" charset="-122"/>
                <a:ea typeface="微软雅黑" panose="020B0503020204020204" pitchFamily="34" charset="-122"/>
                <a:cs typeface="微软雅黑" panose="020B0503020204020204" pitchFamily="34" charset="-122"/>
              </a:rPr>
              <a:t>45</a:t>
            </a:r>
            <a:r>
              <a:rPr lang="zh-CN" altLang="en-US" sz="2000">
                <a:solidFill>
                  <a:schemeClr val="accent5"/>
                </a:solidFill>
                <a:latin typeface="微软雅黑" panose="020B0503020204020204" pitchFamily="34" charset="-122"/>
                <a:ea typeface="微软雅黑" panose="020B0503020204020204" pitchFamily="34" charset="-122"/>
                <a:cs typeface="微软雅黑" panose="020B0503020204020204" pitchFamily="34" charset="-122"/>
              </a:rPr>
              <a:t>度</a:t>
            </a:r>
            <a:r>
              <a:rPr lang="en-US" altLang="zh-CN" sz="2000">
                <a:solidFill>
                  <a:schemeClr val="accent5"/>
                </a:solidFill>
                <a:latin typeface="微软雅黑" panose="020B0503020204020204" pitchFamily="34" charset="-122"/>
                <a:ea typeface="微软雅黑" panose="020B0503020204020204" pitchFamily="34" charset="-122"/>
                <a:cs typeface="微软雅黑" panose="020B0503020204020204" pitchFamily="34" charset="-122"/>
              </a:rPr>
              <a:t>, 90</a:t>
            </a:r>
            <a:r>
              <a:rPr lang="zh-CN" altLang="en-US" sz="2000">
                <a:solidFill>
                  <a:schemeClr val="accent5"/>
                </a:solidFill>
                <a:latin typeface="微软雅黑" panose="020B0503020204020204" pitchFamily="34" charset="-122"/>
                <a:ea typeface="微软雅黑" panose="020B0503020204020204" pitchFamily="34" charset="-122"/>
                <a:cs typeface="微软雅黑" panose="020B0503020204020204" pitchFamily="34" charset="-122"/>
              </a:rPr>
              <a:t>度</a:t>
            </a:r>
            <a:r>
              <a:rPr lang="en-US" altLang="zh-CN" sz="2000">
                <a:solidFill>
                  <a:schemeClr val="accent5"/>
                </a:solidFill>
                <a:latin typeface="微软雅黑" panose="020B0503020204020204" pitchFamily="34" charset="-122"/>
                <a:ea typeface="微软雅黑" panose="020B0503020204020204" pitchFamily="34" charset="-122"/>
                <a:cs typeface="微软雅黑" panose="020B0503020204020204" pitchFamily="34" charset="-122"/>
              </a:rPr>
              <a:t>, 180</a:t>
            </a:r>
            <a:r>
              <a:rPr lang="zh-CN" altLang="en-US" sz="2000">
                <a:solidFill>
                  <a:schemeClr val="accent5"/>
                </a:solidFill>
                <a:latin typeface="微软雅黑" panose="020B0503020204020204" pitchFamily="34" charset="-122"/>
                <a:ea typeface="微软雅黑" panose="020B0503020204020204" pitchFamily="34" charset="-122"/>
                <a:cs typeface="微软雅黑" panose="020B0503020204020204" pitchFamily="34" charset="-122"/>
              </a:rPr>
              <a:t>度的旋转得出对应器型</a:t>
            </a:r>
            <a:r>
              <a:rPr lang="en-US" altLang="zh-CN" sz="2000">
                <a:solidFill>
                  <a:schemeClr val="accent5"/>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a:solidFill>
                  <a:schemeClr val="accent5"/>
                </a:solidFill>
                <a:latin typeface="微软雅黑" panose="020B0503020204020204" pitchFamily="34" charset="-122"/>
                <a:ea typeface="微软雅黑" panose="020B0503020204020204" pitchFamily="34" charset="-122"/>
                <a:cs typeface="微软雅黑" panose="020B0503020204020204" pitchFamily="34" charset="-122"/>
              </a:rPr>
              <a:t>以及经过计算的链码</a:t>
            </a:r>
            <a:r>
              <a:rPr lang="en-US" altLang="zh-CN" sz="2000">
                <a:solidFill>
                  <a:schemeClr val="accent5"/>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a:solidFill>
                  <a:schemeClr val="accent5"/>
                </a:solidFill>
                <a:latin typeface="微软雅黑" panose="020B0503020204020204" pitchFamily="34" charset="-122"/>
                <a:ea typeface="微软雅黑" panose="020B0503020204020204" pitchFamily="34" charset="-122"/>
                <a:cs typeface="微软雅黑" panose="020B0503020204020204" pitchFamily="34" charset="-122"/>
              </a:rPr>
              <a:t>检测器型的一致性。</a:t>
            </a:r>
          </a:p>
          <a:p>
            <a:pPr marL="0" indent="266700" algn="just" defTabSz="266700">
              <a:spcBef>
                <a:spcPct val="0"/>
              </a:spcBef>
              <a:spcAft>
                <a:spcPct val="0"/>
              </a:spcAft>
            </a:pPr>
            <a:endParaRPr lang="zh-CN" altLang="en-US" sz="2000">
              <a:solidFill>
                <a:schemeClr val="accent5"/>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266700" algn="just" defTabSz="266700">
              <a:spcBef>
                <a:spcPct val="0"/>
              </a:spcBef>
              <a:spcAft>
                <a:spcPct val="0"/>
              </a:spcAft>
            </a:pPr>
            <a:endParaRPr lang="zh-CN" altLang="en-US" sz="2000">
              <a:solidFill>
                <a:schemeClr val="accent5"/>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266700" algn="just" defTabSz="266700">
              <a:spcBef>
                <a:spcPct val="0"/>
              </a:spcBef>
              <a:spcAft>
                <a:spcPct val="0"/>
              </a:spcAft>
            </a:pPr>
            <a:endParaRPr lang="zh-CN" altLang="en-US" sz="2000">
              <a:solidFill>
                <a:schemeClr val="accent5"/>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266700" algn="just" defTabSz="266700">
              <a:spcBef>
                <a:spcPct val="0"/>
              </a:spcBef>
              <a:spcAft>
                <a:spcPct val="0"/>
              </a:spcAft>
            </a:pPr>
            <a:r>
              <a:rPr lang="zh-CN" altLang="en-US" sz="2000">
                <a:solidFill>
                  <a:schemeClr val="accent5"/>
                </a:solidFill>
                <a:latin typeface="微软雅黑" panose="020B0503020204020204" pitchFamily="34" charset="-122"/>
                <a:ea typeface="微软雅黑" panose="020B0503020204020204" pitchFamily="34" charset="-122"/>
                <a:cs typeface="微软雅黑" panose="020B0503020204020204" pitchFamily="34" charset="-122"/>
              </a:rPr>
              <a:t>将特定器型图像的链码特征与数据库中的标准器型特征进行比对，计算两者的匹配程度。这种方法可以有效区分出形状相似的不同器型，提高识别精度</a:t>
            </a:r>
            <a:r>
              <a:rPr lang="en-US" altLang="zh-CN" sz="2000">
                <a:solidFill>
                  <a:schemeClr val="accent5"/>
                </a:solidFill>
                <a:latin typeface="微软雅黑" panose="020B0503020204020204" pitchFamily="34" charset="-122"/>
                <a:ea typeface="微软雅黑" panose="020B0503020204020204" pitchFamily="34" charset="-122"/>
                <a:cs typeface="微软雅黑" panose="020B0503020204020204" pitchFamily="34" charset="-122"/>
              </a:rPr>
              <a:t>​</a:t>
            </a:r>
          </a:p>
        </p:txBody>
      </p:sp>
      <p:pic>
        <p:nvPicPr>
          <p:cNvPr id="9" name="图片 9"/>
          <p:cNvPicPr>
            <a:picLocks noChangeAspect="1"/>
          </p:cNvPicPr>
          <p:nvPr/>
        </p:nvPicPr>
        <p:blipFill>
          <a:blip r:embed="rId2"/>
          <a:stretch>
            <a:fillRect/>
          </a:stretch>
        </p:blipFill>
        <p:spPr>
          <a:xfrm>
            <a:off x="6096000" y="1215390"/>
            <a:ext cx="4697095" cy="2118360"/>
          </a:xfrm>
          <a:prstGeom prst="rect">
            <a:avLst/>
          </a:prstGeom>
          <a:noFill/>
          <a:ln>
            <a:noFill/>
          </a:ln>
        </p:spPr>
      </p:pic>
      <p:pic>
        <p:nvPicPr>
          <p:cNvPr id="10" name="图片 10"/>
          <p:cNvPicPr>
            <a:picLocks noChangeAspect="1"/>
          </p:cNvPicPr>
          <p:nvPr/>
        </p:nvPicPr>
        <p:blipFill>
          <a:blip r:embed="rId3"/>
          <a:stretch>
            <a:fillRect/>
          </a:stretch>
        </p:blipFill>
        <p:spPr>
          <a:xfrm>
            <a:off x="5307330" y="3703955"/>
            <a:ext cx="6569710" cy="215138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40"/>
          <p:cNvSpPr>
            <a:spLocks noGrp="1"/>
          </p:cNvSpPr>
          <p:nvPr>
            <p:ph type="title"/>
          </p:nvPr>
        </p:nvSpPr>
        <p:spPr/>
        <p:txBody>
          <a:bodyPr wrap="square">
            <a:normAutofit/>
          </a:bodyPr>
          <a:lstStyle/>
          <a:p>
            <a:pPr lvl="0"/>
            <a:r>
              <a:rPr lang="zh-CN" altLang="en-US"/>
              <a:t>章节总结</a:t>
            </a:r>
          </a:p>
        </p:txBody>
      </p:sp>
      <p:sp>
        <p:nvSpPr>
          <p:cNvPr id="22" name="文本框 21"/>
          <p:cNvSpPr txBox="1"/>
          <p:nvPr/>
        </p:nvSpPr>
        <p:spPr>
          <a:xfrm>
            <a:off x="1185545" y="4545965"/>
            <a:ext cx="10095230" cy="1568450"/>
          </a:xfrm>
          <a:prstGeom prst="rect">
            <a:avLst/>
          </a:prstGeom>
          <a:noFill/>
        </p:spPr>
        <p:txBody>
          <a:bodyPr wrap="square" rtlCol="0">
            <a:spAutoFit/>
          </a:bodyPr>
          <a:lstStyle/>
          <a:p>
            <a:r>
              <a:rPr lang="en-US" altLang="zh-CN" sz="2400" dirty="0">
                <a:solidFill>
                  <a:schemeClr val="accent5"/>
                </a:solidFill>
              </a:rPr>
              <a:t>    </a:t>
            </a:r>
            <a:r>
              <a:rPr lang="zh-CN" altLang="en-US" sz="2400" dirty="0">
                <a:solidFill>
                  <a:schemeClr val="accent1"/>
                </a:solidFill>
              </a:rPr>
              <a:t>古陶瓷器型特征提取与识别的流程</a:t>
            </a:r>
            <a:r>
              <a:rPr lang="en-US" altLang="zh-CN" sz="2400" dirty="0">
                <a:solidFill>
                  <a:schemeClr val="accent1"/>
                </a:solidFill>
              </a:rPr>
              <a:t>,</a:t>
            </a:r>
            <a:r>
              <a:rPr lang="zh-CN" altLang="en-US" sz="2400" dirty="0">
                <a:solidFill>
                  <a:schemeClr val="accent1"/>
                </a:solidFill>
              </a:rPr>
              <a:t>首先通过二值化算法对古陶瓷图像进行二值化处理</a:t>
            </a:r>
            <a:r>
              <a:rPr lang="en-US" altLang="zh-CN" sz="2400" dirty="0">
                <a:solidFill>
                  <a:schemeClr val="accent1"/>
                </a:solidFill>
              </a:rPr>
              <a:t>,</a:t>
            </a:r>
            <a:r>
              <a:rPr lang="zh-CN" altLang="en-US" sz="2400" dirty="0">
                <a:solidFill>
                  <a:schemeClr val="accent1"/>
                </a:solidFill>
              </a:rPr>
              <a:t>在二值图像上进行形态学处理其中包括有腐蚀、膨胀和分水岭等方法</a:t>
            </a:r>
            <a:r>
              <a:rPr lang="en-US" altLang="zh-CN" sz="2400" dirty="0">
                <a:solidFill>
                  <a:schemeClr val="accent1"/>
                </a:solidFill>
              </a:rPr>
              <a:t>,</a:t>
            </a:r>
            <a:r>
              <a:rPr lang="zh-CN" altLang="en-US" sz="2400" dirty="0">
                <a:solidFill>
                  <a:schemeClr val="accent1"/>
                </a:solidFill>
              </a:rPr>
              <a:t>后采用八链码描述和检测器型特征的一致性</a:t>
            </a:r>
            <a:r>
              <a:rPr lang="en-US" altLang="zh-CN" sz="2400" dirty="0">
                <a:solidFill>
                  <a:schemeClr val="accent1"/>
                </a:solidFill>
              </a:rPr>
              <a:t>,</a:t>
            </a:r>
            <a:r>
              <a:rPr lang="zh-CN" altLang="en-US" sz="2400" dirty="0">
                <a:solidFill>
                  <a:schemeClr val="accent1"/>
                </a:solidFill>
              </a:rPr>
              <a:t>通过相似性计算得到最终的识别率</a:t>
            </a:r>
          </a:p>
        </p:txBody>
      </p:sp>
      <p:pic>
        <p:nvPicPr>
          <p:cNvPr id="23" name="图片 22"/>
          <p:cNvPicPr>
            <a:picLocks noChangeAspect="1"/>
          </p:cNvPicPr>
          <p:nvPr/>
        </p:nvPicPr>
        <p:blipFill>
          <a:blip r:embed="rId3"/>
          <a:stretch>
            <a:fillRect/>
          </a:stretch>
        </p:blipFill>
        <p:spPr>
          <a:xfrm>
            <a:off x="1128395" y="1433195"/>
            <a:ext cx="4133850" cy="2795270"/>
          </a:xfrm>
          <a:prstGeom prst="rect">
            <a:avLst/>
          </a:prstGeom>
        </p:spPr>
      </p:pic>
      <p:pic>
        <p:nvPicPr>
          <p:cNvPr id="25" name="图片 24"/>
          <p:cNvPicPr>
            <a:picLocks noChangeAspect="1"/>
          </p:cNvPicPr>
          <p:nvPr/>
        </p:nvPicPr>
        <p:blipFill>
          <a:blip r:embed="rId4"/>
          <a:stretch>
            <a:fillRect/>
          </a:stretch>
        </p:blipFill>
        <p:spPr>
          <a:xfrm>
            <a:off x="6910070" y="1391285"/>
            <a:ext cx="4187190" cy="2792730"/>
          </a:xfrm>
          <a:prstGeom prst="rect">
            <a:avLst/>
          </a:prstGeom>
        </p:spPr>
      </p:pic>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flipH="1">
            <a:off x="574040" y="2332355"/>
            <a:ext cx="4524375" cy="607695"/>
          </a:xfrm>
          <a:prstGeom prst="rect">
            <a:avLst/>
          </a:prstGeom>
          <a:ln>
            <a:noFill/>
          </a:ln>
        </p:spPr>
        <p:txBody>
          <a:bodyPr wrap="square" lIns="91440" tIns="45720" rIns="91440" bIns="45720" anchor="t">
            <a:spAutoFit/>
          </a:bodyPr>
          <a:lstStyle/>
          <a:p>
            <a:pPr>
              <a:lnSpc>
                <a:spcPct val="120000"/>
              </a:lnSpc>
            </a:pPr>
            <a:r>
              <a:rPr kumimoji="1" lang="zh-CN" altLang="en-US" sz="2800" b="1" dirty="0" err="1">
                <a:latin typeface="Arial" panose="020B0604020202020204" pitchFamily="34" charset="0"/>
                <a:ea typeface="微软雅黑" panose="020B0503020204020204" pitchFamily="34" charset="-122"/>
                <a:sym typeface="Arial" panose="020B0604020202020204" pitchFamily="34" charset="0"/>
              </a:rPr>
              <a:t>纹饰特征识别主要内容：</a:t>
            </a:r>
          </a:p>
        </p:txBody>
      </p:sp>
      <p:sp>
        <p:nvSpPr>
          <p:cNvPr id="33" name="Title 32"/>
          <p:cNvSpPr>
            <a:spLocks noGrp="1"/>
          </p:cNvSpPr>
          <p:nvPr>
            <p:ph type="title"/>
          </p:nvPr>
        </p:nvSpPr>
        <p:spPr/>
        <p:txBody>
          <a:bodyPr wrap="square">
            <a:normAutofit/>
          </a:bodyPr>
          <a:lstStyle/>
          <a:p>
            <a:pPr lvl="0"/>
            <a:r>
              <a:rPr lang="zh-CN" altLang="en-US">
                <a:sym typeface="+mn-ea"/>
              </a:rPr>
              <a:t>数字图像处理技术</a:t>
            </a:r>
            <a:r>
              <a:rPr lang="en-US" altLang="zh-CN">
                <a:sym typeface="+mn-ea"/>
              </a:rPr>
              <a:t>----</a:t>
            </a:r>
            <a:r>
              <a:rPr lang="zh-CN" altLang="en-US">
                <a:sym typeface="+mn-ea"/>
              </a:rPr>
              <a:t>陶瓷纹饰识别鉴定</a:t>
            </a:r>
            <a:endParaRPr lang="en-US"/>
          </a:p>
        </p:txBody>
      </p:sp>
      <p:pic>
        <p:nvPicPr>
          <p:cNvPr id="3" name="图片 2"/>
          <p:cNvPicPr>
            <a:picLocks noChangeAspect="1"/>
          </p:cNvPicPr>
          <p:nvPr/>
        </p:nvPicPr>
        <p:blipFill>
          <a:blip r:embed="rId3"/>
          <a:stretch>
            <a:fillRect/>
          </a:stretch>
        </p:blipFill>
        <p:spPr>
          <a:xfrm>
            <a:off x="1419860" y="3531870"/>
            <a:ext cx="8566150" cy="229235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纹饰的主要概念</a:t>
            </a:r>
          </a:p>
        </p:txBody>
      </p:sp>
      <p:sp>
        <p:nvSpPr>
          <p:cNvPr id="3" name="文本框 2"/>
          <p:cNvSpPr txBox="1"/>
          <p:nvPr/>
        </p:nvSpPr>
        <p:spPr>
          <a:xfrm>
            <a:off x="692150" y="1329690"/>
            <a:ext cx="3233420" cy="398780"/>
          </a:xfrm>
          <a:prstGeom prst="rect">
            <a:avLst/>
          </a:prstGeom>
          <a:noFill/>
        </p:spPr>
        <p:txBody>
          <a:bodyPr wrap="square" rtlCol="0">
            <a:spAutoFit/>
          </a:bodyPr>
          <a:lstStyle/>
          <a:p>
            <a:pPr algn="l">
              <a:buClrTx/>
              <a:buSzTx/>
              <a:buFontTx/>
            </a:pPr>
            <a:r>
              <a:rPr lang="zh-CN" altLang="en-US" sz="2000" b="1" dirty="0">
                <a:solidFill>
                  <a:schemeClr val="accent1"/>
                </a:solidFill>
                <a:latin typeface="+mj-lt"/>
                <a:ea typeface="+mj-ea"/>
                <a:cs typeface="+mj-cs"/>
              </a:rPr>
              <a:t>什么是纹饰？</a:t>
            </a:r>
          </a:p>
        </p:txBody>
      </p:sp>
      <p:sp>
        <p:nvSpPr>
          <p:cNvPr id="4" name="文本框 3"/>
          <p:cNvSpPr txBox="1"/>
          <p:nvPr/>
        </p:nvSpPr>
        <p:spPr>
          <a:xfrm>
            <a:off x="670560" y="1957070"/>
            <a:ext cx="5132070" cy="4523105"/>
          </a:xfrm>
          <a:prstGeom prst="rect">
            <a:avLst/>
          </a:prstGeom>
          <a:noFill/>
        </p:spPr>
        <p:txBody>
          <a:bodyPr wrap="square" rtlCol="0">
            <a:spAutoFit/>
          </a:bodyPr>
          <a:lstStyle/>
          <a:p>
            <a:pPr indent="457200" algn="just" defTabSz="266700" fontAlgn="auto">
              <a:buClrTx/>
              <a:buSzTx/>
              <a:buNone/>
            </a:pPr>
            <a:r>
              <a:rPr lang="zh-CN" altLang="en-US" sz="2400" dirty="0">
                <a:latin typeface="Calibri" panose="020F0502020204030204"/>
                <a:ea typeface="宋体" panose="02010600030101010101" pitchFamily="2" charset="-122"/>
                <a:sym typeface="+mn-ea"/>
              </a:rPr>
              <a:t>纹饰是古陶瓷这一特殊材料产品(作品)的一个重要外在视觉特征，是专家“目鉴”中古陶瓷断源、断代和真伪鉴定的主要依据之一。古陶瓷纹饰反映时代的历史文化特征，具有社会和时代属性。</a:t>
            </a:r>
            <a:endParaRPr lang="zh-CN" altLang="en-US" sz="2400" dirty="0">
              <a:latin typeface="Calibri" panose="020F0502020204030204"/>
              <a:ea typeface="宋体" panose="02010600030101010101" pitchFamily="2" charset="-122"/>
            </a:endParaRPr>
          </a:p>
          <a:p>
            <a:pPr indent="457200" algn="just" defTabSz="266700" fontAlgn="auto">
              <a:buClrTx/>
              <a:buSzTx/>
              <a:buNone/>
            </a:pPr>
            <a:r>
              <a:rPr lang="zh-CN" altLang="en-US" sz="2400" dirty="0">
                <a:latin typeface="Calibri" panose="020F0502020204030204"/>
                <a:ea typeface="宋体" panose="02010600030101010101" pitchFamily="2" charset="-122"/>
                <a:sym typeface="+mn-ea"/>
              </a:rPr>
              <a:t>古陶瓷纹饰特征的无损智能识别是对古陶瓷一类特殊材料的无损智能识别的创新方法，对基于纹饰特征的古陶瓷检索、釉料配方与具体纹饰特征间的关联等具有重要意义。</a:t>
            </a:r>
            <a:endParaRPr lang="zh-CN" altLang="en-US" sz="2400" dirty="0">
              <a:latin typeface="Calibri" panose="020F0502020204030204"/>
              <a:ea typeface="宋体" panose="02010600030101010101" pitchFamily="2" charset="-122"/>
            </a:endParaRPr>
          </a:p>
          <a:p>
            <a:pPr indent="457200" algn="just" defTabSz="266700" fontAlgn="auto">
              <a:buClrTx/>
              <a:buSzTx/>
              <a:buNone/>
            </a:pPr>
            <a:endParaRPr lang="zh-CN" altLang="en-US" sz="2400" dirty="0">
              <a:latin typeface="Calibri" panose="020F0502020204030204"/>
              <a:ea typeface="宋体" panose="02010600030101010101" pitchFamily="2" charset="-122"/>
            </a:endParaRPr>
          </a:p>
        </p:txBody>
      </p:sp>
      <p:pic>
        <p:nvPicPr>
          <p:cNvPr id="5" name="图片 4"/>
          <p:cNvPicPr/>
          <p:nvPr/>
        </p:nvPicPr>
        <p:blipFill>
          <a:blip r:embed="rId2"/>
        </p:blipFill>
        <p:spPr>
          <a:xfrm>
            <a:off x="6403975" y="1795780"/>
            <a:ext cx="4749800" cy="4368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B25332-36AF-A4C3-83FB-5FCB2BA107AE}"/>
              </a:ext>
            </a:extLst>
          </p:cNvPr>
          <p:cNvSpPr>
            <a:spLocks noGrp="1"/>
          </p:cNvSpPr>
          <p:nvPr>
            <p:ph type="title"/>
          </p:nvPr>
        </p:nvSpPr>
        <p:spPr/>
        <p:txBody>
          <a:bodyPr/>
          <a:lstStyle/>
          <a:p>
            <a:r>
              <a:rPr lang="zh-CN" altLang="en-US" dirty="0"/>
              <a:t>不同类型的古陶瓷饰图像特征</a:t>
            </a:r>
          </a:p>
        </p:txBody>
      </p:sp>
      <p:pic>
        <p:nvPicPr>
          <p:cNvPr id="3" name="图片 2">
            <a:extLst>
              <a:ext uri="{FF2B5EF4-FFF2-40B4-BE49-F238E27FC236}">
                <a16:creationId xmlns:a16="http://schemas.microsoft.com/office/drawing/2014/main" id="{50D44295-B3BA-9646-EAED-EB7123607642}"/>
              </a:ext>
            </a:extLst>
          </p:cNvPr>
          <p:cNvPicPr>
            <a:picLocks noChangeAspect="1"/>
          </p:cNvPicPr>
          <p:nvPr/>
        </p:nvPicPr>
        <p:blipFill>
          <a:blip r:embed="rId2"/>
          <a:stretch>
            <a:fillRect/>
          </a:stretch>
        </p:blipFill>
        <p:spPr>
          <a:xfrm>
            <a:off x="1371600" y="1747420"/>
            <a:ext cx="3870434" cy="2876743"/>
          </a:xfrm>
          <a:prstGeom prst="rect">
            <a:avLst/>
          </a:prstGeom>
        </p:spPr>
      </p:pic>
      <p:pic>
        <p:nvPicPr>
          <p:cNvPr id="4" name="图片 3">
            <a:extLst>
              <a:ext uri="{FF2B5EF4-FFF2-40B4-BE49-F238E27FC236}">
                <a16:creationId xmlns:a16="http://schemas.microsoft.com/office/drawing/2014/main" id="{BA6AA468-BECD-DADA-2D6E-05FDF26FB468}"/>
              </a:ext>
            </a:extLst>
          </p:cNvPr>
          <p:cNvPicPr>
            <a:picLocks noChangeAspect="1"/>
          </p:cNvPicPr>
          <p:nvPr/>
        </p:nvPicPr>
        <p:blipFill rotWithShape="1">
          <a:blip r:embed="rId3"/>
          <a:srcRect b="11076"/>
          <a:stretch/>
        </p:blipFill>
        <p:spPr bwMode="auto">
          <a:xfrm>
            <a:off x="7472854" y="1426223"/>
            <a:ext cx="3003332" cy="3197940"/>
          </a:xfrm>
          <a:prstGeom prst="rect">
            <a:avLst/>
          </a:prstGeom>
          <a:ln>
            <a:noFill/>
          </a:ln>
          <a:extLst>
            <a:ext uri="{53640926-AAD7-44D8-BBD7-CCE9431645EC}">
              <a14:shadowObscured xmlns:a14="http://schemas.microsoft.com/office/drawing/2010/main"/>
            </a:ext>
          </a:extLst>
        </p:spPr>
      </p:pic>
      <p:sp>
        <p:nvSpPr>
          <p:cNvPr id="5" name="文本框 4">
            <a:extLst>
              <a:ext uri="{FF2B5EF4-FFF2-40B4-BE49-F238E27FC236}">
                <a16:creationId xmlns:a16="http://schemas.microsoft.com/office/drawing/2014/main" id="{D1306184-3167-11AD-0652-90BF740056EB}"/>
              </a:ext>
            </a:extLst>
          </p:cNvPr>
          <p:cNvSpPr txBox="1"/>
          <p:nvPr/>
        </p:nvSpPr>
        <p:spPr>
          <a:xfrm>
            <a:off x="1371600" y="4800600"/>
            <a:ext cx="3870434" cy="369332"/>
          </a:xfrm>
          <a:prstGeom prst="rect">
            <a:avLst/>
          </a:prstGeom>
          <a:noFill/>
        </p:spPr>
        <p:txBody>
          <a:bodyPr wrap="square" rtlCol="0">
            <a:spAutoFit/>
          </a:bodyPr>
          <a:lstStyle/>
          <a:p>
            <a:pPr algn="ct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耀州窑青瓷</a:t>
            </a:r>
            <a:endParaRPr lang="zh-CN" altLang="en-US" dirty="0"/>
          </a:p>
        </p:txBody>
      </p:sp>
      <p:sp>
        <p:nvSpPr>
          <p:cNvPr id="6" name="文本框 5">
            <a:extLst>
              <a:ext uri="{FF2B5EF4-FFF2-40B4-BE49-F238E27FC236}">
                <a16:creationId xmlns:a16="http://schemas.microsoft.com/office/drawing/2014/main" id="{58BDF174-B68A-3EBD-7B51-AA7392871DBC}"/>
              </a:ext>
            </a:extLst>
          </p:cNvPr>
          <p:cNvSpPr txBox="1"/>
          <p:nvPr/>
        </p:nvSpPr>
        <p:spPr>
          <a:xfrm>
            <a:off x="7472854" y="4895193"/>
            <a:ext cx="3003332" cy="369332"/>
          </a:xfrm>
          <a:prstGeom prst="rect">
            <a:avLst/>
          </a:prstGeom>
          <a:noFill/>
        </p:spPr>
        <p:txBody>
          <a:bodyPr wrap="square" rtlCol="0">
            <a:spAutoFit/>
          </a:bodyPr>
          <a:lstStyle/>
          <a:p>
            <a:pPr algn="ct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越窑青瓷</a:t>
            </a:r>
            <a:endParaRPr lang="zh-CN" altLang="en-US" dirty="0"/>
          </a:p>
        </p:txBody>
      </p:sp>
      <p:sp>
        <p:nvSpPr>
          <p:cNvPr id="7" name="矩形 6">
            <a:extLst>
              <a:ext uri="{FF2B5EF4-FFF2-40B4-BE49-F238E27FC236}">
                <a16:creationId xmlns:a16="http://schemas.microsoft.com/office/drawing/2014/main" id="{A02651A8-7596-B556-AA8D-4525B471F44B}"/>
              </a:ext>
            </a:extLst>
          </p:cNvPr>
          <p:cNvSpPr/>
          <p:nvPr/>
        </p:nvSpPr>
        <p:spPr>
          <a:xfrm>
            <a:off x="3593711" y="5414325"/>
            <a:ext cx="5622061" cy="646331"/>
          </a:xfrm>
          <a:prstGeom prst="rect">
            <a:avLst/>
          </a:prstGeom>
          <a:noFill/>
        </p:spPr>
        <p:txBody>
          <a:bodyPr wrap="square" lIns="91440" tIns="45720" rIns="91440" bIns="45720">
            <a:spAutoFit/>
          </a:bodyPr>
          <a:lstStyle/>
          <a:p>
            <a:pPr algn="ctr"/>
            <a:r>
              <a:rPr lang="zh-CN" altLang="en-US" sz="3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颜色特征单一</a:t>
            </a:r>
          </a:p>
        </p:txBody>
      </p:sp>
    </p:spTree>
    <p:extLst>
      <p:ext uri="{BB962C8B-B14F-4D97-AF65-F5344CB8AC3E}">
        <p14:creationId xmlns:p14="http://schemas.microsoft.com/office/powerpoint/2010/main" val="75692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circle(in)">
                                      <p:cBhvr>
                                        <p:cTn id="23"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9C6277-D578-3B3A-C29F-843308BE8F9A}"/>
              </a:ext>
            </a:extLst>
          </p:cNvPr>
          <p:cNvSpPr>
            <a:spLocks noGrp="1"/>
          </p:cNvSpPr>
          <p:nvPr>
            <p:ph type="title"/>
          </p:nvPr>
        </p:nvSpPr>
        <p:spPr/>
        <p:txBody>
          <a:bodyPr/>
          <a:lstStyle/>
          <a:p>
            <a:r>
              <a:rPr lang="zh-CN" altLang="en-US" dirty="0"/>
              <a:t>不同类型的古陶瓷饰图像特征</a:t>
            </a:r>
          </a:p>
        </p:txBody>
      </p:sp>
      <p:pic>
        <p:nvPicPr>
          <p:cNvPr id="3" name="图片 2">
            <a:extLst>
              <a:ext uri="{FF2B5EF4-FFF2-40B4-BE49-F238E27FC236}">
                <a16:creationId xmlns:a16="http://schemas.microsoft.com/office/drawing/2014/main" id="{05882EE7-FE37-2765-301F-4B92D1D94C20}"/>
              </a:ext>
            </a:extLst>
          </p:cNvPr>
          <p:cNvPicPr>
            <a:picLocks noChangeAspect="1"/>
          </p:cNvPicPr>
          <p:nvPr/>
        </p:nvPicPr>
        <p:blipFill>
          <a:blip r:embed="rId2"/>
          <a:stretch>
            <a:fillRect/>
          </a:stretch>
        </p:blipFill>
        <p:spPr>
          <a:xfrm>
            <a:off x="1584435" y="1456208"/>
            <a:ext cx="2529928" cy="3541899"/>
          </a:xfrm>
          <a:prstGeom prst="rect">
            <a:avLst/>
          </a:prstGeom>
        </p:spPr>
      </p:pic>
      <p:pic>
        <p:nvPicPr>
          <p:cNvPr id="4" name="图片 3">
            <a:extLst>
              <a:ext uri="{FF2B5EF4-FFF2-40B4-BE49-F238E27FC236}">
                <a16:creationId xmlns:a16="http://schemas.microsoft.com/office/drawing/2014/main" id="{0CEA5CBE-D233-D1B1-7603-B18C4882FC57}"/>
              </a:ext>
            </a:extLst>
          </p:cNvPr>
          <p:cNvPicPr>
            <a:picLocks noChangeAspect="1"/>
          </p:cNvPicPr>
          <p:nvPr/>
        </p:nvPicPr>
        <p:blipFill>
          <a:blip r:embed="rId3"/>
          <a:stretch>
            <a:fillRect/>
          </a:stretch>
        </p:blipFill>
        <p:spPr>
          <a:xfrm>
            <a:off x="6674508" y="1028700"/>
            <a:ext cx="2282934" cy="4053373"/>
          </a:xfrm>
          <a:prstGeom prst="rect">
            <a:avLst/>
          </a:prstGeom>
        </p:spPr>
      </p:pic>
      <p:sp>
        <p:nvSpPr>
          <p:cNvPr id="5" name="文本框 4">
            <a:extLst>
              <a:ext uri="{FF2B5EF4-FFF2-40B4-BE49-F238E27FC236}">
                <a16:creationId xmlns:a16="http://schemas.microsoft.com/office/drawing/2014/main" id="{D31C881E-64A8-D8C4-4932-786610D622EC}"/>
              </a:ext>
            </a:extLst>
          </p:cNvPr>
          <p:cNvSpPr txBox="1"/>
          <p:nvPr/>
        </p:nvSpPr>
        <p:spPr>
          <a:xfrm>
            <a:off x="1584434" y="5210503"/>
            <a:ext cx="2529929" cy="369332"/>
          </a:xfrm>
          <a:prstGeom prst="rect">
            <a:avLst/>
          </a:prstGeom>
          <a:noFill/>
        </p:spPr>
        <p:txBody>
          <a:bodyPr wrap="square" rtlCol="0">
            <a:spAutoFit/>
          </a:bodyPr>
          <a:lstStyle/>
          <a:p>
            <a:pPr algn="ctr"/>
            <a:r>
              <a:rPr lang="zh-CN" altLang="en-US" dirty="0"/>
              <a:t>粉彩</a:t>
            </a:r>
          </a:p>
        </p:txBody>
      </p:sp>
      <p:sp>
        <p:nvSpPr>
          <p:cNvPr id="6" name="文本框 5">
            <a:extLst>
              <a:ext uri="{FF2B5EF4-FFF2-40B4-BE49-F238E27FC236}">
                <a16:creationId xmlns:a16="http://schemas.microsoft.com/office/drawing/2014/main" id="{AA676C85-C90E-9AF9-8582-4E7935BAE15D}"/>
              </a:ext>
            </a:extLst>
          </p:cNvPr>
          <p:cNvSpPr txBox="1"/>
          <p:nvPr/>
        </p:nvSpPr>
        <p:spPr>
          <a:xfrm>
            <a:off x="6674508" y="5210503"/>
            <a:ext cx="2343367" cy="369332"/>
          </a:xfrm>
          <a:prstGeom prst="rect">
            <a:avLst/>
          </a:prstGeom>
          <a:noFill/>
        </p:spPr>
        <p:txBody>
          <a:bodyPr wrap="square" rtlCol="0">
            <a:spAutoFit/>
          </a:bodyPr>
          <a:lstStyle/>
          <a:p>
            <a:pPr algn="ctr"/>
            <a:r>
              <a:rPr lang="zh-CN" altLang="en-US" dirty="0"/>
              <a:t>珐琅彩</a:t>
            </a:r>
          </a:p>
        </p:txBody>
      </p:sp>
      <p:sp>
        <p:nvSpPr>
          <p:cNvPr id="10" name="文本框 9">
            <a:extLst>
              <a:ext uri="{FF2B5EF4-FFF2-40B4-BE49-F238E27FC236}">
                <a16:creationId xmlns:a16="http://schemas.microsoft.com/office/drawing/2014/main" id="{4477A52E-D2DC-6F34-9B06-C4F04CAA154C}"/>
              </a:ext>
            </a:extLst>
          </p:cNvPr>
          <p:cNvSpPr txBox="1"/>
          <p:nvPr/>
        </p:nvSpPr>
        <p:spPr>
          <a:xfrm>
            <a:off x="2536277" y="5579835"/>
            <a:ext cx="6097314"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w="0"/>
                <a:gradFill>
                  <a:gsLst>
                    <a:gs pos="0">
                      <a:srgbClr val="D46400">
                        <a:lumMod val="50000"/>
                      </a:srgbClr>
                    </a:gs>
                    <a:gs pos="50000">
                      <a:srgbClr val="D46400"/>
                    </a:gs>
                    <a:gs pos="100000">
                      <a:srgbClr val="D46400">
                        <a:lumMod val="60000"/>
                        <a:lumOff val="40000"/>
                      </a:srgbClr>
                    </a:gs>
                  </a:gsLst>
                  <a:lin ang="5400000"/>
                </a:gradFill>
                <a:effectLst>
                  <a:reflection blurRad="6350" stA="53000" endA="300" endPos="35500" dir="5400000" sy="-90000" algn="bl" rotWithShape="0"/>
                </a:effectLst>
                <a:uLnTx/>
                <a:uFillTx/>
                <a:latin typeface="Arial"/>
                <a:ea typeface="微软雅黑"/>
                <a:cs typeface="+mn-cs"/>
              </a:rPr>
              <a:t>颜色特征复杂</a:t>
            </a:r>
          </a:p>
        </p:txBody>
      </p:sp>
    </p:spTree>
    <p:extLst>
      <p:ext uri="{BB962C8B-B14F-4D97-AF65-F5344CB8AC3E}">
        <p14:creationId xmlns:p14="http://schemas.microsoft.com/office/powerpoint/2010/main" val="3217208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25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25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25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25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circle(in)">
                                      <p:cBhvr>
                                        <p:cTn id="21"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93038-FE89-4E17-F1AE-46BBF03F213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1C0B391-D4FC-39B4-C810-F43A0DA31A8E}"/>
              </a:ext>
            </a:extLst>
          </p:cNvPr>
          <p:cNvSpPr>
            <a:spLocks noGrp="1"/>
          </p:cNvSpPr>
          <p:nvPr>
            <p:ph type="title"/>
          </p:nvPr>
        </p:nvSpPr>
        <p:spPr/>
        <p:txBody>
          <a:bodyPr/>
          <a:lstStyle/>
          <a:p>
            <a:r>
              <a:rPr lang="zh-CN" altLang="zh-CN" dirty="0"/>
              <a:t>古陶瓷纹饰图像纹理特征识别</a:t>
            </a:r>
            <a:endParaRPr lang="zh-CN" altLang="en-US" dirty="0"/>
          </a:p>
        </p:txBody>
      </p:sp>
      <p:sp>
        <p:nvSpPr>
          <p:cNvPr id="3" name="文本框 2">
            <a:extLst>
              <a:ext uri="{FF2B5EF4-FFF2-40B4-BE49-F238E27FC236}">
                <a16:creationId xmlns:a16="http://schemas.microsoft.com/office/drawing/2014/main" id="{72FBDE99-06E8-47C7-76C5-8C2142D6D305}"/>
              </a:ext>
            </a:extLst>
          </p:cNvPr>
          <p:cNvSpPr txBox="1"/>
          <p:nvPr/>
        </p:nvSpPr>
        <p:spPr>
          <a:xfrm>
            <a:off x="692150" y="1329690"/>
            <a:ext cx="3233420" cy="398780"/>
          </a:xfrm>
          <a:prstGeom prst="rect">
            <a:avLst/>
          </a:prstGeom>
          <a:noFill/>
        </p:spPr>
        <p:txBody>
          <a:bodyPr wrap="square" rtlCol="0">
            <a:spAutoFit/>
          </a:bodyPr>
          <a:lstStyle/>
          <a:p>
            <a:pPr algn="l">
              <a:buClrTx/>
              <a:buSzTx/>
              <a:buFontTx/>
            </a:pPr>
            <a:r>
              <a:rPr lang="zh-CN" altLang="en-US" sz="2000" b="1" dirty="0">
                <a:solidFill>
                  <a:schemeClr val="accent1"/>
                </a:solidFill>
                <a:latin typeface="+mj-lt"/>
                <a:ea typeface="+mj-ea"/>
                <a:cs typeface="+mj-cs"/>
              </a:rPr>
              <a:t>什么是纹理特征？</a:t>
            </a:r>
          </a:p>
        </p:txBody>
      </p:sp>
      <p:sp>
        <p:nvSpPr>
          <p:cNvPr id="4" name="文本框 3">
            <a:extLst>
              <a:ext uri="{FF2B5EF4-FFF2-40B4-BE49-F238E27FC236}">
                <a16:creationId xmlns:a16="http://schemas.microsoft.com/office/drawing/2014/main" id="{BD74F8E7-5D4B-D10B-84FA-7F26FAE01573}"/>
              </a:ext>
            </a:extLst>
          </p:cNvPr>
          <p:cNvSpPr txBox="1"/>
          <p:nvPr/>
        </p:nvSpPr>
        <p:spPr>
          <a:xfrm>
            <a:off x="670560" y="1957070"/>
            <a:ext cx="5132070" cy="3046988"/>
          </a:xfrm>
          <a:prstGeom prst="rect">
            <a:avLst/>
          </a:prstGeom>
          <a:noFill/>
        </p:spPr>
        <p:txBody>
          <a:bodyPr wrap="square" rtlCol="0">
            <a:spAutoFit/>
          </a:bodyPr>
          <a:lstStyle/>
          <a:p>
            <a:pPr indent="468000" algn="just"/>
            <a:r>
              <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rPr>
              <a:t>纹理特征作为古陶瓷纹饰的表面特征反映出店陶瓷纹饰图像的全局特征，是一种浅层特征，对占陶瓷纹饰图像的多个像素点进行统计计算得出的结果。</a:t>
            </a:r>
            <a:endPar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a:p>
            <a:pPr indent="468000" algn="just"/>
            <a:endParaRPr lang="en-US" altLang="zh-CN" sz="2400" kern="100" dirty="0">
              <a:latin typeface="Calibri" panose="020F0502020204030204" pitchFamily="34" charset="0"/>
              <a:ea typeface="宋体" panose="02010600030101010101" pitchFamily="2" charset="-122"/>
              <a:cs typeface="Times New Roman" panose="02020603050405020304" pitchFamily="18" charset="0"/>
            </a:endParaRPr>
          </a:p>
          <a:p>
            <a:pPr indent="468000" algn="just"/>
            <a:endPar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a:p>
            <a:pPr indent="457200" algn="just" defTabSz="266700" fontAlgn="auto">
              <a:buClrTx/>
              <a:buSzTx/>
              <a:buNone/>
            </a:pPr>
            <a:endParaRPr lang="zh-CN" altLang="en-US" sz="2400" dirty="0">
              <a:latin typeface="Calibri" panose="020F0502020204030204"/>
              <a:ea typeface="宋体" panose="02010600030101010101" pitchFamily="2" charset="-122"/>
            </a:endParaRPr>
          </a:p>
        </p:txBody>
      </p:sp>
      <p:sp>
        <p:nvSpPr>
          <p:cNvPr id="6" name="文本框 5">
            <a:extLst>
              <a:ext uri="{FF2B5EF4-FFF2-40B4-BE49-F238E27FC236}">
                <a16:creationId xmlns:a16="http://schemas.microsoft.com/office/drawing/2014/main" id="{D03B1A6D-4D44-C729-096B-FE399EA4468E}"/>
              </a:ext>
            </a:extLst>
          </p:cNvPr>
          <p:cNvSpPr txBox="1"/>
          <p:nvPr/>
        </p:nvSpPr>
        <p:spPr>
          <a:xfrm>
            <a:off x="843455" y="4296103"/>
            <a:ext cx="4749800" cy="2031325"/>
          </a:xfrm>
          <a:prstGeom prst="rect">
            <a:avLst/>
          </a:prstGeom>
          <a:noFill/>
        </p:spPr>
        <p:txBody>
          <a:bodyPr wrap="square" rtlCol="0">
            <a:spAutoFit/>
          </a:bodyPr>
          <a:lstStyle/>
          <a:p>
            <a:pPr>
              <a:lnSpc>
                <a:spcPct val="150000"/>
              </a:lnSpc>
            </a:pPr>
            <a:r>
              <a:rPr lang="zh-CN" altLang="zh-CN" sz="1800" b="1" dirty="0">
                <a:solidFill>
                  <a:schemeClr val="accent1"/>
                </a:solidFill>
                <a:latin typeface="+mj-lt"/>
                <a:ea typeface="+mj-ea"/>
                <a:cs typeface="+mj-cs"/>
              </a:rPr>
              <a:t>优点</a:t>
            </a:r>
            <a:r>
              <a:rPr lang="zh-CN" altLang="en-US" sz="1800" b="1" dirty="0">
                <a:solidFill>
                  <a:schemeClr val="accent1"/>
                </a:solidFill>
                <a:latin typeface="+mj-lt"/>
                <a:ea typeface="+mj-ea"/>
                <a:cs typeface="+mj-cs"/>
              </a:rPr>
              <a:t>：</a:t>
            </a:r>
            <a:r>
              <a:rPr lang="zh-CN" altLang="zh-CN" sz="1800" b="1" dirty="0">
                <a:solidFill>
                  <a:schemeClr val="accent1"/>
                </a:solidFill>
                <a:latin typeface="+mj-lt"/>
                <a:ea typeface="+mj-ea"/>
                <a:cs typeface="+mj-cs"/>
              </a:rPr>
              <a:t>能够对古陶瓷纹饰图像中粗细</a:t>
            </a:r>
            <a:r>
              <a:rPr lang="zh-CN" altLang="en-US" sz="1800" b="1" dirty="0">
                <a:solidFill>
                  <a:schemeClr val="accent1"/>
                </a:solidFill>
                <a:latin typeface="+mj-lt"/>
                <a:ea typeface="+mj-ea"/>
                <a:cs typeface="+mj-cs"/>
              </a:rPr>
              <a:t>、</a:t>
            </a:r>
            <a:r>
              <a:rPr lang="zh-CN" altLang="zh-CN" sz="1800" b="1" dirty="0">
                <a:solidFill>
                  <a:schemeClr val="accent1"/>
                </a:solidFill>
                <a:latin typeface="+mj-lt"/>
                <a:ea typeface="+mj-ea"/>
                <a:cs typeface="+mj-cs"/>
              </a:rPr>
              <a:t>疏密相差较大时的图像时比较有效，并且具有旋转不变性和噪声抵抗能力</a:t>
            </a:r>
            <a:r>
              <a:rPr lang="en-US" altLang="zh-CN" sz="1800" b="1" dirty="0">
                <a:solidFill>
                  <a:schemeClr val="accent1"/>
                </a:solidFill>
                <a:latin typeface="+mj-lt"/>
                <a:ea typeface="+mj-ea"/>
                <a:cs typeface="+mj-cs"/>
              </a:rPr>
              <a:t>;</a:t>
            </a:r>
          </a:p>
          <a:p>
            <a:pPr>
              <a:lnSpc>
                <a:spcPct val="150000"/>
              </a:lnSpc>
            </a:pPr>
            <a:r>
              <a:rPr lang="zh-CN" altLang="zh-CN" sz="1800" b="1" dirty="0">
                <a:solidFill>
                  <a:schemeClr val="accent1"/>
                </a:solidFill>
                <a:latin typeface="+mj-lt"/>
                <a:ea typeface="+mj-ea"/>
                <a:cs typeface="+mj-cs"/>
              </a:rPr>
              <a:t>缺点</a:t>
            </a:r>
            <a:r>
              <a:rPr lang="zh-CN" altLang="en-US" sz="1800" b="1" dirty="0">
                <a:solidFill>
                  <a:schemeClr val="accent1"/>
                </a:solidFill>
                <a:latin typeface="+mj-lt"/>
                <a:ea typeface="+mj-ea"/>
                <a:cs typeface="+mj-cs"/>
              </a:rPr>
              <a:t>：</a:t>
            </a:r>
            <a:r>
              <a:rPr lang="zh-CN" altLang="zh-CN" sz="1800" b="1" dirty="0">
                <a:solidFill>
                  <a:schemeClr val="accent1"/>
                </a:solidFill>
                <a:latin typeface="+mj-lt"/>
                <a:ea typeface="+mj-ea"/>
                <a:cs typeface="+mj-cs"/>
              </a:rPr>
              <a:t>对分辨率、光照和反射比较敏感。</a:t>
            </a:r>
          </a:p>
          <a:p>
            <a:endParaRPr lang="zh-CN" altLang="en-US" dirty="0"/>
          </a:p>
        </p:txBody>
      </p:sp>
      <p:pic>
        <p:nvPicPr>
          <p:cNvPr id="8" name="图片 7">
            <a:extLst>
              <a:ext uri="{FF2B5EF4-FFF2-40B4-BE49-F238E27FC236}">
                <a16:creationId xmlns:a16="http://schemas.microsoft.com/office/drawing/2014/main" id="{BE5661B8-1A32-7F6F-AC7A-F54C76DDB22E}"/>
              </a:ext>
            </a:extLst>
          </p:cNvPr>
          <p:cNvPicPr>
            <a:picLocks noChangeAspect="1"/>
          </p:cNvPicPr>
          <p:nvPr/>
        </p:nvPicPr>
        <p:blipFill>
          <a:blip r:embed="rId2">
            <a:extLst>
              <a:ext uri="{28A0092B-C50C-407E-A947-70E740481C1C}">
                <a14:useLocalDpi xmlns:a14="http://schemas.microsoft.com/office/drawing/2010/main" val="0"/>
              </a:ext>
            </a:extLst>
          </a:blip>
          <a:srcRect l="12196" t="3369" r="13142"/>
          <a:stretch/>
        </p:blipFill>
        <p:spPr>
          <a:xfrm>
            <a:off x="6723992" y="2041633"/>
            <a:ext cx="4182201" cy="4059621"/>
          </a:xfrm>
          <a:prstGeom prst="rect">
            <a:avLst/>
          </a:prstGeom>
        </p:spPr>
      </p:pic>
    </p:spTree>
    <p:extLst>
      <p:ext uri="{BB962C8B-B14F-4D97-AF65-F5344CB8AC3E}">
        <p14:creationId xmlns:p14="http://schemas.microsoft.com/office/powerpoint/2010/main" val="22933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1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A8F664-489B-85F5-D26B-6769D04A4AF5}"/>
              </a:ext>
            </a:extLst>
          </p:cNvPr>
          <p:cNvSpPr>
            <a:spLocks noGrp="1"/>
          </p:cNvSpPr>
          <p:nvPr>
            <p:ph type="title"/>
          </p:nvPr>
        </p:nvSpPr>
        <p:spPr/>
        <p:txBody>
          <a:bodyPr/>
          <a:lstStyle/>
          <a:p>
            <a:br>
              <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rPr>
            </a:br>
            <a:r>
              <a:rPr lang="zh-CN" altLang="zh-CN" dirty="0"/>
              <a:t>古陶瓷纹饰图像纹理特征识别</a:t>
            </a:r>
            <a:endParaRPr lang="zh-CN" altLang="en-US" dirty="0"/>
          </a:p>
        </p:txBody>
      </p:sp>
      <p:sp>
        <p:nvSpPr>
          <p:cNvPr id="3" name="文本框 2">
            <a:extLst>
              <a:ext uri="{FF2B5EF4-FFF2-40B4-BE49-F238E27FC236}">
                <a16:creationId xmlns:a16="http://schemas.microsoft.com/office/drawing/2014/main" id="{68CC0463-1D8B-D8A8-5967-4AE57758D518}"/>
              </a:ext>
            </a:extLst>
          </p:cNvPr>
          <p:cNvSpPr txBox="1"/>
          <p:nvPr/>
        </p:nvSpPr>
        <p:spPr>
          <a:xfrm>
            <a:off x="772510" y="1954924"/>
            <a:ext cx="10515600" cy="4154984"/>
          </a:xfrm>
          <a:prstGeom prst="rect">
            <a:avLst/>
          </a:prstGeom>
          <a:noFill/>
        </p:spPr>
        <p:txBody>
          <a:bodyPr wrap="square" rtlCol="0">
            <a:spAutoFit/>
          </a:bodyPr>
          <a:lstStyle/>
          <a:p>
            <a:pPr indent="457200" algn="just" defTabSz="266700">
              <a:lnSpc>
                <a:spcPct val="150000"/>
              </a:lnSpc>
            </a:pPr>
            <a:r>
              <a:rPr lang="en-US" altLang="zh-CN" sz="2400" dirty="0">
                <a:latin typeface="Calibri" panose="020F0502020204030204"/>
                <a:ea typeface="宋体" panose="02010600030101010101" pitchFamily="2" charset="-122"/>
              </a:rPr>
              <a:t>   </a:t>
            </a:r>
            <a:r>
              <a:rPr lang="zh-CN" altLang="zh-CN" sz="2400" dirty="0">
                <a:latin typeface="Calibri" panose="020F0502020204030204"/>
                <a:ea typeface="宋体" panose="02010600030101010101" pitchFamily="2" charset="-122"/>
              </a:rPr>
              <a:t>数字图像处理中纹理特征统计方法一般有统计方法、几何法、模型法、信号处理法等方法，古陶瓷纹饰通常是现实生活中的人物、山水、植物、动物等画面的古陶瓷装饰呈现，也有青瓷、白瓷等颜色比较单一的色彩类型的纹饰，综合考虑到古陶瓷纹饰的纹理特性，比较适合采用信号处理法描述。该方法是一种建立在图像时、频分析和多尺度空问之上的统计方法。其中</a:t>
            </a:r>
            <a:r>
              <a:rPr lang="zh-CN" altLang="zh-CN" sz="2400" b="1" dirty="0">
                <a:solidFill>
                  <a:schemeClr val="accent1"/>
                </a:solidFill>
                <a:latin typeface="Calibri" panose="020F0502020204030204"/>
                <a:ea typeface="宋体" panose="02010600030101010101" pitchFamily="2" charset="-122"/>
              </a:rPr>
              <a:t>灰度共生</a:t>
            </a:r>
            <a:r>
              <a:rPr lang="zh-CN" altLang="en-US" sz="2400" b="1" dirty="0">
                <a:solidFill>
                  <a:schemeClr val="accent1"/>
                </a:solidFill>
                <a:latin typeface="Calibri" panose="020F0502020204030204"/>
                <a:ea typeface="宋体" panose="02010600030101010101" pitchFamily="2" charset="-122"/>
              </a:rPr>
              <a:t>矩阵</a:t>
            </a:r>
            <a:r>
              <a:rPr lang="zh-CN" altLang="zh-CN" sz="2400" dirty="0">
                <a:latin typeface="Calibri" panose="020F0502020204030204"/>
                <a:ea typeface="宋体" panose="02010600030101010101" pitchFamily="2" charset="-122"/>
              </a:rPr>
              <a:t>和</a:t>
            </a:r>
            <a:r>
              <a:rPr lang="en-US" altLang="zh-CN" sz="2400" b="1" dirty="0">
                <a:solidFill>
                  <a:schemeClr val="accent1"/>
                </a:solidFill>
                <a:latin typeface="Calibri" panose="020F0502020204030204"/>
                <a:ea typeface="宋体" panose="02010600030101010101" pitchFamily="2" charset="-122"/>
              </a:rPr>
              <a:t>Tamura </a:t>
            </a:r>
            <a:r>
              <a:rPr lang="zh-CN" altLang="zh-CN" sz="2400" b="1" dirty="0">
                <a:solidFill>
                  <a:schemeClr val="accent1"/>
                </a:solidFill>
                <a:latin typeface="Calibri" panose="020F0502020204030204"/>
                <a:ea typeface="宋体" panose="02010600030101010101" pitchFamily="2" charset="-122"/>
              </a:rPr>
              <a:t>纹理特征</a:t>
            </a:r>
            <a:r>
              <a:rPr lang="zh-CN" altLang="zh-CN" sz="2400" dirty="0">
                <a:latin typeface="Calibri" panose="020F0502020204030204"/>
                <a:ea typeface="宋体" panose="02010600030101010101" pitchFamily="2" charset="-122"/>
              </a:rPr>
              <a:t>是两种常用的信号处理方法。</a:t>
            </a:r>
          </a:p>
          <a:p>
            <a:pPr indent="457200" algn="just" defTabSz="266700"/>
            <a:r>
              <a:rPr lang="en-US" altLang="zh-CN" sz="2400" dirty="0">
                <a:latin typeface="Calibri" panose="020F0502020204030204"/>
                <a:ea typeface="宋体" panose="02010600030101010101" pitchFamily="2" charset="-122"/>
              </a:rPr>
              <a:t> </a:t>
            </a:r>
            <a:endParaRPr lang="zh-CN" altLang="zh-CN" sz="2400" dirty="0">
              <a:latin typeface="Calibri" panose="020F0502020204030204"/>
              <a:ea typeface="宋体" panose="02010600030101010101" pitchFamily="2" charset="-122"/>
            </a:endParaRPr>
          </a:p>
          <a:p>
            <a:pPr indent="457200" algn="just" defTabSz="266700"/>
            <a:r>
              <a:rPr lang="en-US" altLang="zh-CN" sz="2400" dirty="0">
                <a:latin typeface="Calibri" panose="020F0502020204030204"/>
                <a:ea typeface="宋体" panose="02010600030101010101" pitchFamily="2" charset="-122"/>
              </a:rPr>
              <a:t> </a:t>
            </a:r>
            <a:endParaRPr lang="zh-CN" altLang="zh-CN" sz="2400" dirty="0">
              <a:latin typeface="Calibri" panose="020F0502020204030204"/>
              <a:ea typeface="宋体" panose="02010600030101010101" pitchFamily="2" charset="-122"/>
            </a:endParaRPr>
          </a:p>
        </p:txBody>
      </p:sp>
      <p:sp>
        <p:nvSpPr>
          <p:cNvPr id="6" name="文本框 5">
            <a:extLst>
              <a:ext uri="{FF2B5EF4-FFF2-40B4-BE49-F238E27FC236}">
                <a16:creationId xmlns:a16="http://schemas.microsoft.com/office/drawing/2014/main" id="{7F25A9DD-D23E-327A-C07E-33ED8DB3B6FD}"/>
              </a:ext>
            </a:extLst>
          </p:cNvPr>
          <p:cNvSpPr txBox="1"/>
          <p:nvPr/>
        </p:nvSpPr>
        <p:spPr>
          <a:xfrm>
            <a:off x="692150" y="1329690"/>
            <a:ext cx="3233420" cy="400110"/>
          </a:xfrm>
          <a:prstGeom prst="rect">
            <a:avLst/>
          </a:prstGeom>
          <a:noFill/>
        </p:spPr>
        <p:txBody>
          <a:bodyPr wrap="square" rtlCol="0">
            <a:spAutoFit/>
          </a:bodyPr>
          <a:lstStyle/>
          <a:p>
            <a:pPr algn="l">
              <a:buClrTx/>
              <a:buSzTx/>
              <a:buFontTx/>
            </a:pPr>
            <a:r>
              <a:rPr lang="zh-CN" altLang="en-US" sz="2000" b="1" dirty="0">
                <a:solidFill>
                  <a:schemeClr val="accent1"/>
                </a:solidFill>
                <a:latin typeface="+mj-lt"/>
                <a:ea typeface="+mj-ea"/>
                <a:cs typeface="+mj-cs"/>
              </a:rPr>
              <a:t>纹理特征统计方法：</a:t>
            </a:r>
            <a:endParaRPr lang="en-US" altLang="zh-CN" sz="2000" b="1" dirty="0">
              <a:solidFill>
                <a:schemeClr val="accent1"/>
              </a:solidFill>
              <a:latin typeface="+mj-lt"/>
              <a:ea typeface="+mj-ea"/>
              <a:cs typeface="+mj-cs"/>
            </a:endParaRPr>
          </a:p>
        </p:txBody>
      </p:sp>
    </p:spTree>
    <p:extLst>
      <p:ext uri="{BB962C8B-B14F-4D97-AF65-F5344CB8AC3E}">
        <p14:creationId xmlns:p14="http://schemas.microsoft.com/office/powerpoint/2010/main" val="3684711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C57B5-0F1B-7858-6940-9963EBFE7DA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6263C5C-8C69-20C6-72BE-3B806B899349}"/>
              </a:ext>
            </a:extLst>
          </p:cNvPr>
          <p:cNvSpPr>
            <a:spLocks noGrp="1"/>
          </p:cNvSpPr>
          <p:nvPr>
            <p:ph type="title"/>
          </p:nvPr>
        </p:nvSpPr>
        <p:spPr/>
        <p:txBody>
          <a:bodyPr/>
          <a:lstStyle/>
          <a:p>
            <a:br>
              <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rPr>
            </a:br>
            <a:r>
              <a:rPr lang="zh-CN" altLang="zh-CN" dirty="0"/>
              <a:t>古陶瓷纹饰图像纹理特征识别</a:t>
            </a:r>
            <a:endParaRPr lang="zh-CN" altLang="en-US" dirty="0"/>
          </a:p>
        </p:txBody>
      </p:sp>
      <p:sp>
        <p:nvSpPr>
          <p:cNvPr id="3" name="文本框 2">
            <a:extLst>
              <a:ext uri="{FF2B5EF4-FFF2-40B4-BE49-F238E27FC236}">
                <a16:creationId xmlns:a16="http://schemas.microsoft.com/office/drawing/2014/main" id="{B0312D47-B6DF-3BDB-AD15-6F0C8AE449D9}"/>
              </a:ext>
            </a:extLst>
          </p:cNvPr>
          <p:cNvSpPr txBox="1"/>
          <p:nvPr/>
        </p:nvSpPr>
        <p:spPr>
          <a:xfrm>
            <a:off x="772510" y="1607321"/>
            <a:ext cx="10515600" cy="2251065"/>
          </a:xfrm>
          <a:prstGeom prst="rect">
            <a:avLst/>
          </a:prstGeom>
          <a:noFill/>
        </p:spPr>
        <p:txBody>
          <a:bodyPr wrap="square" rtlCol="0">
            <a:spAutoFit/>
          </a:bodyPr>
          <a:lstStyle/>
          <a:p>
            <a:pPr indent="457200" algn="just" defTabSz="266700">
              <a:lnSpc>
                <a:spcPct val="150000"/>
              </a:lnSpc>
            </a:pPr>
            <a:r>
              <a:rPr lang="zh-CN" altLang="zh-CN" sz="1800" kern="100" dirty="0">
                <a:effectLst/>
                <a:latin typeface="Calibri" panose="020F0502020204030204" pitchFamily="34" charset="0"/>
                <a:ea typeface="宋体" panose="02010600030101010101" pitchFamily="2" charset="-122"/>
                <a:cs typeface="宋体" panose="02010600030101010101" pitchFamily="2" charset="-122"/>
              </a:rPr>
              <a:t>纹理特征的灰度共生矩阵</a:t>
            </a:r>
            <a:r>
              <a:rPr lang="en-US" altLang="zh-CN" sz="1800" kern="100" dirty="0">
                <a:effectLst/>
                <a:latin typeface="Calibri" panose="020F0502020204030204" pitchFamily="34" charset="0"/>
                <a:ea typeface="宋体" panose="02010600030101010101" pitchFamily="2" charset="-122"/>
                <a:cs typeface="宋体" panose="02010600030101010101" pitchFamily="2" charset="-122"/>
              </a:rPr>
              <a:t>(</a:t>
            </a:r>
            <a:r>
              <a:rPr lang="zh-CN" altLang="zh-CN" sz="1800" kern="100" dirty="0">
                <a:effectLst/>
                <a:latin typeface="Calibri" panose="020F0502020204030204" pitchFamily="34" charset="0"/>
                <a:ea typeface="宋体" panose="02010600030101010101" pitchFamily="2" charset="-122"/>
                <a:cs typeface="宋体" panose="02010600030101010101" pitchFamily="2" charset="-122"/>
              </a:rPr>
              <a:t>简称</a:t>
            </a:r>
            <a:r>
              <a:rPr lang="en-US" altLang="zh-CN" sz="1800" kern="100" dirty="0">
                <a:effectLst/>
                <a:latin typeface="Calibri" panose="020F0502020204030204" pitchFamily="34" charset="0"/>
                <a:ea typeface="宋体" panose="02010600030101010101" pitchFamily="2" charset="-122"/>
                <a:cs typeface="宋体" panose="02010600030101010101" pitchFamily="2" charset="-122"/>
              </a:rPr>
              <a:t> GLCM)</a:t>
            </a:r>
            <a:r>
              <a:rPr lang="zh-CN" altLang="zh-CN" sz="1800" kern="100" dirty="0">
                <a:effectLst/>
                <a:latin typeface="Calibri" panose="020F0502020204030204" pitchFamily="34" charset="0"/>
                <a:ea typeface="宋体" panose="02010600030101010101" pitchFamily="2" charset="-122"/>
                <a:cs typeface="宋体" panose="02010600030101010101" pitchFamily="2" charset="-122"/>
              </a:rPr>
              <a:t>，是</a:t>
            </a:r>
            <a:r>
              <a:rPr lang="en-US" altLang="zh-CN" sz="1800" kern="100" dirty="0">
                <a:effectLst/>
                <a:latin typeface="Calibri" panose="020F0502020204030204" pitchFamily="34" charset="0"/>
                <a:ea typeface="宋体" panose="02010600030101010101" pitchFamily="2" charset="-122"/>
                <a:cs typeface="宋体" panose="02010600030101010101" pitchFamily="2" charset="-122"/>
              </a:rPr>
              <a:t> 20</a:t>
            </a:r>
            <a:r>
              <a:rPr lang="zh-CN" altLang="zh-CN" sz="1800" kern="100" dirty="0">
                <a:effectLst/>
                <a:latin typeface="Calibri" panose="020F0502020204030204" pitchFamily="34" charset="0"/>
                <a:ea typeface="宋体" panose="02010600030101010101" pitchFamily="2" charset="-122"/>
                <a:cs typeface="宋体" panose="02010600030101010101" pitchFamily="2" charset="-122"/>
              </a:rPr>
              <a:t>世纪</a:t>
            </a:r>
            <a:r>
              <a:rPr lang="en-US" altLang="zh-CN" sz="1800" kern="100" dirty="0">
                <a:effectLst/>
                <a:latin typeface="Calibri" panose="020F0502020204030204" pitchFamily="34" charset="0"/>
                <a:ea typeface="宋体" panose="02010600030101010101" pitchFamily="2" charset="-122"/>
                <a:cs typeface="宋体" panose="02010600030101010101" pitchFamily="2" charset="-122"/>
              </a:rPr>
              <a:t>70</a:t>
            </a:r>
            <a:r>
              <a:rPr lang="zh-CN" altLang="zh-CN" sz="1800" kern="100" dirty="0">
                <a:effectLst/>
                <a:latin typeface="Calibri" panose="020F0502020204030204" pitchFamily="34" charset="0"/>
                <a:ea typeface="宋体" panose="02010600030101010101" pitchFamily="2" charset="-122"/>
                <a:cs typeface="宋体" panose="02010600030101010101" pitchFamily="2" charset="-122"/>
              </a:rPr>
              <a:t>年代初提出的</a:t>
            </a:r>
            <a:r>
              <a:rPr lang="en-US" altLang="zh-CN" sz="1800" kern="100" dirty="0">
                <a:effectLst/>
                <a:latin typeface="Calibri" panose="020F0502020204030204" pitchFamily="34" charset="0"/>
                <a:ea typeface="宋体" panose="02010600030101010101" pitchFamily="2" charset="-122"/>
                <a:cs typeface="宋体" panose="02010600030101010101" pitchFamily="2" charset="-122"/>
              </a:rPr>
              <a:t>--</a:t>
            </a:r>
            <a:r>
              <a:rPr lang="zh-CN" altLang="zh-CN" sz="1800" kern="100" dirty="0">
                <a:effectLst/>
                <a:latin typeface="Calibri" panose="020F0502020204030204" pitchFamily="34" charset="0"/>
                <a:ea typeface="宋体" panose="02010600030101010101" pitchFamily="2" charset="-122"/>
                <a:cs typeface="宋体" panose="02010600030101010101" pitchFamily="2" charset="-122"/>
              </a:rPr>
              <a:t>种图像文理特征的统计方法</a:t>
            </a:r>
            <a:r>
              <a:rPr lang="en-US" altLang="zh-CN" sz="1800" kern="100" dirty="0">
                <a:effectLst/>
                <a:latin typeface="Calibri" panose="020F0502020204030204" pitchFamily="34" charset="0"/>
                <a:ea typeface="宋体" panose="02010600030101010101" pitchFamily="2" charset="-122"/>
                <a:cs typeface="宋体" panose="02010600030101010101" pitchFamily="2" charset="-122"/>
              </a:rPr>
              <a:t>,</a:t>
            </a:r>
            <a:r>
              <a:rPr lang="zh-CN" altLang="zh-CN" sz="1800" kern="100" dirty="0">
                <a:effectLst/>
                <a:latin typeface="Calibri" panose="020F0502020204030204" pitchFamily="34" charset="0"/>
                <a:ea typeface="宋体" panose="02010600030101010101" pitchFamily="2" charset="-122"/>
                <a:cs typeface="宋体" panose="02010600030101010101" pitchFamily="2" charset="-122"/>
              </a:rPr>
              <a:t>灰度共生知阵的前提是图像中各像素问的空问分布关系包含了图像纹理信息，针对古陶瓷纹饰图像中的像素进行统计，形成统计值。灰度共生矩阵一般有</a:t>
            </a:r>
            <a:r>
              <a:rPr lang="en-US" altLang="zh-CN" sz="1800" kern="100" dirty="0">
                <a:effectLst/>
                <a:latin typeface="Calibri" panose="020F0502020204030204" pitchFamily="34" charset="0"/>
                <a:ea typeface="宋体" panose="02010600030101010101" pitchFamily="2" charset="-122"/>
                <a:cs typeface="宋体" panose="02010600030101010101" pitchFamily="2" charset="-122"/>
              </a:rPr>
              <a:t>14</a:t>
            </a:r>
            <a:r>
              <a:rPr lang="zh-CN" altLang="zh-CN" sz="1800" kern="100" dirty="0">
                <a:effectLst/>
                <a:latin typeface="Calibri" panose="020F0502020204030204" pitchFamily="34" charset="0"/>
                <a:ea typeface="宋体" panose="02010600030101010101" pitchFamily="2" charset="-122"/>
                <a:cs typeface="宋体" panose="02010600030101010101" pitchFamily="2" charset="-122"/>
              </a:rPr>
              <a:t>个统计量，通常我们根据古陶瓷纹饰图像的特点，选取对比度、自相关、熵、同质性</a:t>
            </a:r>
            <a:r>
              <a:rPr lang="en-US" altLang="zh-CN" sz="1800" kern="100" dirty="0">
                <a:effectLst/>
                <a:latin typeface="Calibri" panose="020F0502020204030204" pitchFamily="34" charset="0"/>
                <a:ea typeface="宋体" panose="02010600030101010101" pitchFamily="2" charset="-122"/>
                <a:cs typeface="宋体" panose="02010600030101010101" pitchFamily="2" charset="-122"/>
              </a:rPr>
              <a:t>4</a:t>
            </a:r>
            <a:r>
              <a:rPr lang="zh-CN" altLang="zh-CN" sz="1800" kern="100" dirty="0">
                <a:effectLst/>
                <a:latin typeface="Calibri" panose="020F0502020204030204" pitchFamily="34" charset="0"/>
                <a:ea typeface="宋体" panose="02010600030101010101" pitchFamily="2" charset="-122"/>
                <a:cs typeface="宋体" panose="02010600030101010101" pitchFamily="2" charset="-122"/>
              </a:rPr>
              <a:t>个统计量描述纹饰特征的灰度共生矩阵。</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457200" algn="just" defTabSz="266700">
              <a:lnSpc>
                <a:spcPct val="150000"/>
              </a:lnSpc>
            </a:pPr>
            <a:endParaRPr lang="zh-CN" altLang="zh-CN" sz="2400" dirty="0">
              <a:latin typeface="Calibri" panose="020F0502020204030204"/>
              <a:ea typeface="宋体" panose="02010600030101010101" pitchFamily="2" charset="-122"/>
            </a:endParaRPr>
          </a:p>
        </p:txBody>
      </p:sp>
      <p:sp>
        <p:nvSpPr>
          <p:cNvPr id="6" name="文本框 5">
            <a:extLst>
              <a:ext uri="{FF2B5EF4-FFF2-40B4-BE49-F238E27FC236}">
                <a16:creationId xmlns:a16="http://schemas.microsoft.com/office/drawing/2014/main" id="{80AC9FC9-BF42-D35F-BEA5-E60F2196C95B}"/>
              </a:ext>
            </a:extLst>
          </p:cNvPr>
          <p:cNvSpPr txBox="1"/>
          <p:nvPr/>
        </p:nvSpPr>
        <p:spPr>
          <a:xfrm>
            <a:off x="660400" y="1207211"/>
            <a:ext cx="3233420" cy="400110"/>
          </a:xfrm>
          <a:prstGeom prst="rect">
            <a:avLst/>
          </a:prstGeom>
          <a:noFill/>
        </p:spPr>
        <p:txBody>
          <a:bodyPr wrap="square" rtlCol="0">
            <a:spAutoFit/>
          </a:bodyPr>
          <a:lstStyle/>
          <a:p>
            <a:pPr algn="l">
              <a:buClrTx/>
              <a:buSzTx/>
              <a:buFontTx/>
            </a:pPr>
            <a:r>
              <a:rPr lang="zh-CN" altLang="en-US" sz="2000" b="1" dirty="0">
                <a:solidFill>
                  <a:schemeClr val="accent1"/>
                </a:solidFill>
                <a:latin typeface="+mj-lt"/>
                <a:ea typeface="+mj-ea"/>
                <a:cs typeface="+mj-cs"/>
              </a:rPr>
              <a:t>灰度共生矩阵</a:t>
            </a:r>
            <a:endParaRPr lang="en-US" altLang="zh-CN" sz="2000" b="1" dirty="0">
              <a:solidFill>
                <a:schemeClr val="accent1"/>
              </a:solidFill>
              <a:latin typeface="+mj-lt"/>
              <a:ea typeface="+mj-ea"/>
              <a:cs typeface="+mj-cs"/>
            </a:endParaRPr>
          </a:p>
        </p:txBody>
      </p:sp>
      <p:pic>
        <p:nvPicPr>
          <p:cNvPr id="1026" name="Picture 2">
            <a:extLst>
              <a:ext uri="{FF2B5EF4-FFF2-40B4-BE49-F238E27FC236}">
                <a16:creationId xmlns:a16="http://schemas.microsoft.com/office/drawing/2014/main" id="{E552FBEE-FD8C-8761-4298-B65A83B849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6513" y="3733581"/>
            <a:ext cx="5667375" cy="259080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E7BBE7ED-98DA-9194-9402-F8652F1ACBEB}"/>
              </a:ext>
            </a:extLst>
          </p:cNvPr>
          <p:cNvSpPr txBox="1"/>
          <p:nvPr/>
        </p:nvSpPr>
        <p:spPr>
          <a:xfrm>
            <a:off x="772510" y="3434036"/>
            <a:ext cx="5312979" cy="3139321"/>
          </a:xfrm>
          <a:prstGeom prst="rect">
            <a:avLst/>
          </a:prstGeom>
          <a:noFill/>
        </p:spPr>
        <p:txBody>
          <a:bodyPr wrap="square" rtlCol="0">
            <a:spAutoFit/>
          </a:bodyPr>
          <a:lstStyle/>
          <a:p>
            <a:pPr algn="just">
              <a:lnSpc>
                <a:spcPts val="2400"/>
              </a:lnSpc>
            </a:pPr>
            <a:r>
              <a:rPr lang="zh-CN" altLang="zh-CN" sz="2000" b="1" dirty="0">
                <a:solidFill>
                  <a:schemeClr val="accent1"/>
                </a:solidFill>
                <a:latin typeface="+mj-lt"/>
                <a:ea typeface="+mj-ea"/>
                <a:cs typeface="+mj-cs"/>
              </a:rPr>
              <a:t>对比度：</a:t>
            </a:r>
            <a:r>
              <a:rPr lang="zh-CN" altLang="zh-CN" sz="1800" kern="100" dirty="0">
                <a:effectLst/>
                <a:latin typeface="Calibri" panose="020F0502020204030204" pitchFamily="34" charset="0"/>
                <a:ea typeface="宋体" panose="02010600030101010101" pitchFamily="2" charset="-122"/>
                <a:cs typeface="宋体" panose="02010600030101010101" pitchFamily="2" charset="-122"/>
              </a:rPr>
              <a:t>古陶瓷纹饰图像特征的清晰程度，对比度</a:t>
            </a:r>
            <a:r>
              <a:rPr lang="en-US" altLang="zh-CN" sz="1800" kern="100" dirty="0">
                <a:effectLst/>
                <a:latin typeface="Calibri" panose="020F0502020204030204" pitchFamily="34" charset="0"/>
                <a:ea typeface="宋体" panose="02010600030101010101" pitchFamily="2" charset="-122"/>
                <a:cs typeface="宋体" panose="02010600030101010101" pitchFamily="2" charset="-122"/>
              </a:rPr>
              <a:t>      </a:t>
            </a:r>
            <a:r>
              <a:rPr lang="zh-CN" altLang="zh-CN" sz="1800" kern="100" dirty="0">
                <a:effectLst/>
                <a:latin typeface="Calibri" panose="020F0502020204030204" pitchFamily="34" charset="0"/>
                <a:ea typeface="宋体" panose="02010600030101010101" pitchFamily="2" charset="-122"/>
                <a:cs typeface="宋体" panose="02010600030101010101" pitchFamily="2" charset="-122"/>
              </a:rPr>
              <a:t>越大，古陶瓷纹饰图像特征越清晰。</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ts val="2400"/>
              </a:lnSpc>
            </a:pPr>
            <a:r>
              <a:rPr lang="zh-CN" altLang="zh-CN" sz="2000" b="1" dirty="0">
                <a:solidFill>
                  <a:schemeClr val="accent1"/>
                </a:solidFill>
                <a:latin typeface="+mj-lt"/>
                <a:ea typeface="+mj-ea"/>
                <a:cs typeface="+mj-cs"/>
              </a:rPr>
              <a:t>自相关：</a:t>
            </a:r>
            <a:r>
              <a:rPr lang="zh-CN" altLang="zh-CN" sz="1800" kern="100" dirty="0">
                <a:effectLst/>
                <a:latin typeface="Calibri" panose="020F0502020204030204" pitchFamily="34" charset="0"/>
                <a:ea typeface="宋体" panose="02010600030101010101" pitchFamily="2" charset="-122"/>
                <a:cs typeface="宋体" panose="02010600030101010101" pitchFamily="2" charset="-122"/>
              </a:rPr>
              <a:t>古陶瓷纹饰特征的纹理一致性。</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ts val="2400"/>
              </a:lnSpc>
            </a:pPr>
            <a:r>
              <a:rPr lang="zh-CN" altLang="zh-CN" sz="2000" b="1" dirty="0">
                <a:solidFill>
                  <a:schemeClr val="accent1"/>
                </a:solidFill>
                <a:latin typeface="+mj-lt"/>
                <a:ea typeface="+mj-ea"/>
                <a:cs typeface="+mj-cs"/>
              </a:rPr>
              <a:t>熵：</a:t>
            </a:r>
            <a:r>
              <a:rPr lang="zh-CN" altLang="zh-CN" sz="1800" kern="100" dirty="0">
                <a:effectLst/>
                <a:latin typeface="Calibri" panose="020F0502020204030204" pitchFamily="34" charset="0"/>
                <a:ea typeface="宋体" panose="02010600030101010101" pitchFamily="2" charset="-122"/>
                <a:cs typeface="宋体" panose="02010600030101010101" pitchFamily="2" charset="-122"/>
              </a:rPr>
              <a:t>在物理学中是规则度的描述，大小与规则度相关，这里用来描述古陶瓷纹饰图像颜色特征的复杂程度。</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ts val="2400"/>
              </a:lnSpc>
            </a:pPr>
            <a:r>
              <a:rPr lang="zh-CN" altLang="zh-CN" sz="2000" b="1" dirty="0">
                <a:solidFill>
                  <a:schemeClr val="accent1"/>
                </a:solidFill>
                <a:latin typeface="+mj-lt"/>
                <a:ea typeface="+mj-ea"/>
                <a:cs typeface="+mj-cs"/>
              </a:rPr>
              <a:t>同质性：</a:t>
            </a:r>
            <a:r>
              <a:rPr lang="zh-CN" altLang="zh-CN" sz="1800" kern="100" dirty="0">
                <a:effectLst/>
                <a:latin typeface="Calibri" panose="020F0502020204030204" pitchFamily="34" charset="0"/>
                <a:ea typeface="宋体" panose="02010600030101010101" pitchFamily="2" charset="-122"/>
                <a:cs typeface="宋体" panose="02010600030101010101" pitchFamily="2" charset="-122"/>
              </a:rPr>
              <a:t>度量图像灰度级在行或列方向上的相似程度，这里反应了古陶瓷纹饰图像特征的规律性特征。</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3574429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10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barn(inVertical)">
                                      <p:cBhvr>
                                        <p:cTn id="2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94D03-ACF6-C7DA-8DA4-219868082BD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E1A5BB8-FFB6-1CAC-7C7A-F8B00414B36D}"/>
              </a:ext>
            </a:extLst>
          </p:cNvPr>
          <p:cNvSpPr>
            <a:spLocks noGrp="1"/>
          </p:cNvSpPr>
          <p:nvPr>
            <p:ph type="title"/>
          </p:nvPr>
        </p:nvSpPr>
        <p:spPr/>
        <p:txBody>
          <a:bodyPr/>
          <a:lstStyle/>
          <a:p>
            <a:br>
              <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rPr>
            </a:br>
            <a:r>
              <a:rPr lang="zh-CN" altLang="zh-CN" dirty="0"/>
              <a:t>古陶瓷纹饰图像纹理特征识别</a:t>
            </a:r>
            <a:endParaRPr lang="zh-CN" altLang="en-US" dirty="0"/>
          </a:p>
        </p:txBody>
      </p:sp>
      <p:sp>
        <p:nvSpPr>
          <p:cNvPr id="6" name="文本框 5">
            <a:extLst>
              <a:ext uri="{FF2B5EF4-FFF2-40B4-BE49-F238E27FC236}">
                <a16:creationId xmlns:a16="http://schemas.microsoft.com/office/drawing/2014/main" id="{64785936-FE22-4256-2E4A-1D78DE6071C4}"/>
              </a:ext>
            </a:extLst>
          </p:cNvPr>
          <p:cNvSpPr txBox="1"/>
          <p:nvPr/>
        </p:nvSpPr>
        <p:spPr>
          <a:xfrm>
            <a:off x="660400" y="1207211"/>
            <a:ext cx="3233420" cy="400110"/>
          </a:xfrm>
          <a:prstGeom prst="rect">
            <a:avLst/>
          </a:prstGeom>
          <a:noFill/>
        </p:spPr>
        <p:txBody>
          <a:bodyPr wrap="square" rtlCol="0">
            <a:spAutoFit/>
          </a:bodyPr>
          <a:lstStyle/>
          <a:p>
            <a:r>
              <a:rPr lang="en-US" altLang="zh-CN" sz="2000" b="1" dirty="0">
                <a:solidFill>
                  <a:schemeClr val="accent1"/>
                </a:solidFill>
                <a:latin typeface="+mj-lt"/>
                <a:ea typeface="+mj-ea"/>
                <a:cs typeface="+mj-cs"/>
              </a:rPr>
              <a:t>Tamura </a:t>
            </a:r>
            <a:r>
              <a:rPr lang="zh-CN" altLang="zh-CN" sz="2000" b="1" dirty="0">
                <a:solidFill>
                  <a:schemeClr val="accent1"/>
                </a:solidFill>
                <a:latin typeface="+mj-lt"/>
                <a:ea typeface="+mj-ea"/>
                <a:cs typeface="+mj-cs"/>
              </a:rPr>
              <a:t>纹理特征</a:t>
            </a:r>
            <a:endParaRPr lang="en-US" altLang="zh-CN" sz="2000" b="1" dirty="0">
              <a:solidFill>
                <a:schemeClr val="accent1"/>
              </a:solidFill>
              <a:latin typeface="+mj-lt"/>
              <a:ea typeface="+mj-ea"/>
              <a:cs typeface="+mj-cs"/>
            </a:endParaRPr>
          </a:p>
        </p:txBody>
      </p:sp>
      <p:sp>
        <p:nvSpPr>
          <p:cNvPr id="7" name="文本框 6">
            <a:extLst>
              <a:ext uri="{FF2B5EF4-FFF2-40B4-BE49-F238E27FC236}">
                <a16:creationId xmlns:a16="http://schemas.microsoft.com/office/drawing/2014/main" id="{931588A5-B13E-A7B0-08B0-96852C6C4AE6}"/>
              </a:ext>
            </a:extLst>
          </p:cNvPr>
          <p:cNvSpPr txBox="1"/>
          <p:nvPr/>
        </p:nvSpPr>
        <p:spPr>
          <a:xfrm>
            <a:off x="943959" y="1859339"/>
            <a:ext cx="10044606" cy="3570208"/>
          </a:xfrm>
          <a:prstGeom prst="rect">
            <a:avLst/>
          </a:prstGeom>
          <a:noFill/>
        </p:spPr>
        <p:txBody>
          <a:bodyPr wrap="square">
            <a:spAutoFit/>
          </a:bodyPr>
          <a:lstStyle/>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Tamura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纹理特征对应人类的心理感知</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“目鉴”中的纹饰特征鉴定的可以看作是纹饰图像给专家带来的心理感知作用，这里用来描述古陶瓷图像特征的心理感知程度描述。包含有</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6</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个特征值对应心理学上的视觉感受，分别是</a:t>
            </a:r>
            <a:r>
              <a:rPr lang="zh-CN" altLang="zh-CN" kern="100" dirty="0">
                <a:latin typeface="Calibri" panose="020F0502020204030204" pitchFamily="34" charset="0"/>
                <a:ea typeface="宋体" panose="02010600030101010101" pitchFamily="2" charset="-122"/>
                <a:cs typeface="Times New Roman" panose="02020603050405020304" pitchFamily="18" charset="0"/>
              </a:rPr>
              <a:t>粗糙度、对比度、方向度</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、粗略度、线性度和规整度 。其中</a:t>
            </a:r>
            <a:r>
              <a:rPr lang="zh-CN" altLang="zh-CN" sz="2000" b="1" dirty="0">
                <a:solidFill>
                  <a:schemeClr val="accent1"/>
                </a:solidFill>
                <a:latin typeface="+mj-lt"/>
                <a:ea typeface="+mj-ea"/>
                <a:cs typeface="+mj-cs"/>
              </a:rPr>
              <a:t>粗糙度</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2000" b="1" dirty="0">
                <a:solidFill>
                  <a:schemeClr val="accent1"/>
                </a:solidFill>
                <a:latin typeface="+mj-lt"/>
                <a:ea typeface="+mj-ea"/>
                <a:cs typeface="+mj-cs"/>
              </a:rPr>
              <a:t>对比度</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和</a:t>
            </a:r>
            <a:r>
              <a:rPr lang="zh-CN" altLang="zh-CN" sz="2000" b="1" dirty="0">
                <a:solidFill>
                  <a:schemeClr val="accent1"/>
                </a:solidFill>
                <a:latin typeface="+mj-lt"/>
                <a:ea typeface="+mj-ea"/>
                <a:cs typeface="+mj-cs"/>
              </a:rPr>
              <a:t>方向度</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是线性无关特征，线性无关特征能够充分的描述古陶瓷纹饰图像的相关特征。</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a:t>
            </a:r>
            <a:r>
              <a:rPr lang="zh-CN" altLang="zh-CN" sz="2000" b="1" dirty="0">
                <a:solidFill>
                  <a:schemeClr val="accent1"/>
                </a:solidFill>
                <a:latin typeface="+mj-lt"/>
                <a:ea typeface="+mj-ea"/>
                <a:cs typeface="+mj-cs"/>
              </a:rPr>
              <a:t>粗糙度</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是反映纹理特征的粒度情况，在古陶瓷纹饰图像中粗糙度反映纹饰图像的粗糙、细腻程度。</a:t>
            </a:r>
          </a:p>
          <a:p>
            <a:pPr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2)</a:t>
            </a:r>
            <a:r>
              <a:rPr lang="zh-CN" altLang="zh-CN" sz="2000" b="1" dirty="0">
                <a:solidFill>
                  <a:schemeClr val="accent1"/>
                </a:solidFill>
                <a:latin typeface="+mj-lt"/>
                <a:ea typeface="+mj-ea"/>
                <a:cs typeface="+mj-cs"/>
              </a:rPr>
              <a:t>对比度</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是通过对像素强度分布情况的统计得到的，其大小由四个因素决定</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灰度</a:t>
            </a:r>
          </a:p>
          <a:p>
            <a:pPr algn="just"/>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动态范围、直方图上黑白部分两极分化程度、边缘锐度和重复模式的周期。在古陶瓷纹饰图像特征中反映的是古陶瓷图像的变化是否较大和具有连续性。</a:t>
            </a:r>
          </a:p>
          <a:p>
            <a:pPr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3)</a:t>
            </a:r>
            <a:r>
              <a:rPr lang="zh-CN" altLang="zh-CN" sz="2000" b="1" dirty="0">
                <a:solidFill>
                  <a:schemeClr val="accent1"/>
                </a:solidFill>
                <a:latin typeface="+mj-lt"/>
                <a:ea typeface="+mj-ea"/>
                <a:cs typeface="+mj-cs"/>
              </a:rPr>
              <a:t>方向度</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是纹理特征全局特性描述，反应了纹理特征沿着某些方向发散或集中，在古陶瓷纹饰图像中描述是否具有全局性的某一方向上的特性。</a:t>
            </a:r>
          </a:p>
        </p:txBody>
      </p:sp>
    </p:spTree>
    <p:extLst>
      <p:ext uri="{BB962C8B-B14F-4D97-AF65-F5344CB8AC3E}">
        <p14:creationId xmlns:p14="http://schemas.microsoft.com/office/powerpoint/2010/main" val="280459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25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648335" y="482600"/>
            <a:ext cx="10145395" cy="2247265"/>
          </a:xfrm>
          <a:prstGeom prst="rect">
            <a:avLst/>
          </a:prstGeom>
        </p:spPr>
        <p:txBody>
          <a:bodyPr>
            <a:noAutofit/>
          </a:bodyPr>
          <a:lstStyle/>
          <a:p>
            <a:pPr marL="0" indent="0" algn="just" defTabSz="266700">
              <a:spcBef>
                <a:spcPct val="0"/>
              </a:spcBef>
              <a:spcAft>
                <a:spcPct val="0"/>
              </a:spcAft>
            </a:pPr>
            <a:r>
              <a:rPr lang="en-US" altLang="zh-CN" sz="2800">
                <a:latin typeface="Calibri" panose="020F0502020204030204"/>
                <a:ea typeface="宋体" panose="02010600030101010101" pitchFamily="2" charset="-122"/>
              </a:rPr>
              <a:t>   </a:t>
            </a:r>
            <a:r>
              <a:rPr lang="zh-CN" altLang="en-US" sz="2400">
                <a:latin typeface="Calibri" panose="020F0502020204030204"/>
                <a:ea typeface="宋体" panose="02010600030101010101" pitchFamily="2" charset="-122"/>
              </a:rPr>
              <a:t>我国的陶瓷由于其不同的原料产地，丰富多样的成型和装饰工艺，不同的烧制温度，造成了其丰富的器型和纹饰特征，使得其在鉴定方面有着很大的难度。现如今图像处理技术和人工智能在陶瓷鉴定方面有着广泛的应用。</a:t>
            </a:r>
          </a:p>
          <a:p>
            <a:pPr marL="0" indent="266700" algn="just" defTabSz="266700">
              <a:spcBef>
                <a:spcPct val="0"/>
              </a:spcBef>
              <a:spcAft>
                <a:spcPct val="0"/>
              </a:spcAft>
            </a:pPr>
            <a:r>
              <a:rPr lang="zh-CN" altLang="en-US" sz="2400">
                <a:latin typeface="Calibri" panose="020F0502020204030204"/>
                <a:ea typeface="宋体" panose="02010600030101010101" pitchFamily="2" charset="-122"/>
              </a:rPr>
              <a:t>古代陶瓷的图像特征识别涉及到陶瓷器型、纹饰、铭文款式等主要视觉特征提取、量化和识别等问题。</a:t>
            </a:r>
          </a:p>
        </p:txBody>
      </p:sp>
      <p:pic>
        <p:nvPicPr>
          <p:cNvPr id="29" name="图片 2"/>
          <p:cNvPicPr>
            <a:picLocks noChangeAspect="1"/>
          </p:cNvPicPr>
          <p:nvPr/>
        </p:nvPicPr>
        <p:blipFill>
          <a:blip r:embed="rId3"/>
          <a:stretch>
            <a:fillRect/>
          </a:stretch>
        </p:blipFill>
        <p:spPr>
          <a:xfrm>
            <a:off x="3663315" y="2883535"/>
            <a:ext cx="4365625" cy="3069590"/>
          </a:xfrm>
          <a:prstGeom prst="rect">
            <a:avLst/>
          </a:prstGeom>
          <a:noFill/>
          <a:ln>
            <a:noFill/>
          </a:ln>
        </p:spPr>
      </p:pic>
      <p:sp>
        <p:nvSpPr>
          <p:cNvPr id="30" name="文本框 29"/>
          <p:cNvSpPr txBox="1"/>
          <p:nvPr/>
        </p:nvSpPr>
        <p:spPr>
          <a:xfrm>
            <a:off x="2754630" y="6106795"/>
            <a:ext cx="7007225" cy="368300"/>
          </a:xfrm>
          <a:prstGeom prst="rect">
            <a:avLst/>
          </a:prstGeom>
          <a:noFill/>
        </p:spPr>
        <p:txBody>
          <a:bodyPr wrap="square" rtlCol="0">
            <a:spAutoFit/>
          </a:bodyPr>
          <a:lstStyle/>
          <a:p>
            <a:r>
              <a:rPr lang="en-US" altLang="zh-CN"/>
              <a:t>(a)</a:t>
            </a:r>
            <a:r>
              <a:rPr lang="zh-CN" altLang="en-US"/>
              <a:t>原始图像</a:t>
            </a:r>
            <a:r>
              <a:rPr lang="en-US" altLang="zh-CN"/>
              <a:t>   (b)</a:t>
            </a:r>
            <a:r>
              <a:rPr lang="zh-CN" altLang="en-US"/>
              <a:t>图像特征</a:t>
            </a:r>
            <a:r>
              <a:rPr lang="en-US" altLang="zh-CN"/>
              <a:t>    (c) </a:t>
            </a:r>
            <a:r>
              <a:rPr lang="zh-CN" altLang="en-US"/>
              <a:t>陶瓷器型</a:t>
            </a:r>
            <a:r>
              <a:rPr lang="en-US" altLang="zh-CN"/>
              <a:t>    (d)  </a:t>
            </a:r>
            <a:r>
              <a:rPr lang="zh-CN" altLang="en-US"/>
              <a:t>陶瓷纹饰</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1000" fill="hold"/>
                                        <p:tgtEl>
                                          <p:spTgt spid="30"/>
                                        </p:tgtEl>
                                        <p:attrNameLst>
                                          <p:attrName>ppt_x</p:attrName>
                                        </p:attrNameLst>
                                      </p:cBhvr>
                                      <p:tavLst>
                                        <p:tav tm="0">
                                          <p:val>
                                            <p:strVal val="#ppt_x-.2"/>
                                          </p:val>
                                        </p:tav>
                                        <p:tav tm="100000">
                                          <p:val>
                                            <p:strVal val="#ppt_x"/>
                                          </p:val>
                                        </p:tav>
                                      </p:tavLst>
                                    </p:anim>
                                    <p:anim calcmode="lin" valueType="num">
                                      <p:cBhvr>
                                        <p:cTn id="8" dur="1000" fill="hold"/>
                                        <p:tgtEl>
                                          <p:spTgt spid="30"/>
                                        </p:tgtEl>
                                        <p:attrNameLst>
                                          <p:attrName>ppt_y</p:attrName>
                                        </p:attrNameLst>
                                      </p:cBhvr>
                                      <p:tavLst>
                                        <p:tav tm="0">
                                          <p:val>
                                            <p:strVal val="#ppt_y"/>
                                          </p:val>
                                        </p:tav>
                                        <p:tav tm="100000">
                                          <p:val>
                                            <p:strVal val="#ppt_y"/>
                                          </p:val>
                                        </p:tav>
                                      </p:tavLst>
                                    </p:anim>
                                    <p:animEffect transition="in" filter="wipe(right)" prLst="gradientSize: 0.1">
                                      <p:cBhvr>
                                        <p:cTn id="9" dur="1000"/>
                                        <p:tgtEl>
                                          <p:spTgt spid="30"/>
                                        </p:tgtEl>
                                      </p:cBhvr>
                                    </p:animEffect>
                                  </p:childTnLst>
                                </p:cTn>
                              </p:par>
                            </p:childTnLst>
                          </p:cTn>
                        </p:par>
                      </p:childTnLst>
                    </p:cTn>
                  </p:par>
                  <p:par>
                    <p:cTn id="10" fill="hold">
                      <p:stCondLst>
                        <p:cond delay="indefinite"/>
                      </p:stCondLst>
                      <p:childTnLst>
                        <p:par>
                          <p:cTn id="11" fill="hold">
                            <p:stCondLst>
                              <p:cond delay="0"/>
                            </p:stCondLst>
                            <p:childTnLst>
                              <p:par>
                                <p:cTn id="12" presetID="13" presetClass="entr" presetSubtype="16" fill="hold" nodeType="clickEffect">
                                  <p:stCondLst>
                                    <p:cond delay="0"/>
                                  </p:stCondLst>
                                  <p:childTnLst>
                                    <p:set>
                                      <p:cBhvr>
                                        <p:cTn id="13" dur="500" fill="hold">
                                          <p:stCondLst>
                                            <p:cond delay="0"/>
                                          </p:stCondLst>
                                        </p:cTn>
                                        <p:tgtEl>
                                          <p:spTgt spid="29"/>
                                        </p:tgtEl>
                                        <p:attrNameLst>
                                          <p:attrName>style.visibility</p:attrName>
                                        </p:attrNameLst>
                                      </p:cBhvr>
                                      <p:to>
                                        <p:strVal val="visible"/>
                                      </p:to>
                                    </p:set>
                                    <p:animEffect transition="in" filter="plus(in)">
                                      <p:cBhvr>
                                        <p:cTn id="1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94B340-92D7-F75D-E07B-CB7E7820533B}"/>
              </a:ext>
            </a:extLst>
          </p:cNvPr>
          <p:cNvSpPr>
            <a:spLocks noGrp="1"/>
          </p:cNvSpPr>
          <p:nvPr>
            <p:ph type="title"/>
          </p:nvPr>
        </p:nvSpPr>
        <p:spPr/>
        <p:txBody>
          <a:bodyPr/>
          <a:lstStyle/>
          <a:p>
            <a:br>
              <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rPr>
            </a:br>
            <a:r>
              <a:rPr lang="zh-CN" altLang="zh-CN" dirty="0"/>
              <a:t>古陶瓷纹饰图像纹理特征识别</a:t>
            </a:r>
            <a:endParaRPr lang="zh-CN" altLang="en-US" dirty="0"/>
          </a:p>
        </p:txBody>
      </p:sp>
      <p:sp>
        <p:nvSpPr>
          <p:cNvPr id="3" name="文本框 2">
            <a:extLst>
              <a:ext uri="{FF2B5EF4-FFF2-40B4-BE49-F238E27FC236}">
                <a16:creationId xmlns:a16="http://schemas.microsoft.com/office/drawing/2014/main" id="{37D3B5E5-94C1-BC5B-F73A-80138C9DF0B3}"/>
              </a:ext>
            </a:extLst>
          </p:cNvPr>
          <p:cNvSpPr txBox="1"/>
          <p:nvPr/>
        </p:nvSpPr>
        <p:spPr>
          <a:xfrm>
            <a:off x="660400" y="1207211"/>
            <a:ext cx="3233420" cy="400110"/>
          </a:xfrm>
          <a:prstGeom prst="rect">
            <a:avLst/>
          </a:prstGeom>
          <a:noFill/>
        </p:spPr>
        <p:txBody>
          <a:bodyPr wrap="square" rtlCol="0">
            <a:spAutoFit/>
          </a:bodyPr>
          <a:lstStyle/>
          <a:p>
            <a:r>
              <a:rPr lang="zh-CN" altLang="zh-CN" sz="2000" b="1" dirty="0">
                <a:solidFill>
                  <a:schemeClr val="accent1"/>
                </a:solidFill>
                <a:latin typeface="+mj-lt"/>
                <a:ea typeface="+mj-ea"/>
                <a:cs typeface="+mj-cs"/>
              </a:rPr>
              <a:t>颜色空间特征识别</a:t>
            </a:r>
          </a:p>
        </p:txBody>
      </p:sp>
      <p:sp>
        <p:nvSpPr>
          <p:cNvPr id="31" name="文本框 30">
            <a:extLst>
              <a:ext uri="{FF2B5EF4-FFF2-40B4-BE49-F238E27FC236}">
                <a16:creationId xmlns:a16="http://schemas.microsoft.com/office/drawing/2014/main" id="{9C67C619-20A0-B026-4538-1EA70658913D}"/>
              </a:ext>
            </a:extLst>
          </p:cNvPr>
          <p:cNvSpPr txBox="1"/>
          <p:nvPr/>
        </p:nvSpPr>
        <p:spPr>
          <a:xfrm>
            <a:off x="831610" y="1978947"/>
            <a:ext cx="4126645" cy="1706878"/>
          </a:xfrm>
          <a:prstGeom prst="rect">
            <a:avLst/>
          </a:prstGeom>
          <a:noFill/>
        </p:spPr>
        <p:txBody>
          <a:bodyPr wrap="square">
            <a:spAutoFit/>
          </a:bodyPr>
          <a:lstStyle/>
          <a:p>
            <a:pPr indent="504000" algn="just">
              <a:lnSpc>
                <a:spcPct val="150000"/>
              </a:lnSpc>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颜色空间的描述方法是对全局图像中的像素进行统计分析，在陶瓷纹饰图像中用来描述纹饰图像的表面特性，是</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种全局特征。</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32" name="文本框 31">
            <a:extLst>
              <a:ext uri="{FF2B5EF4-FFF2-40B4-BE49-F238E27FC236}">
                <a16:creationId xmlns:a16="http://schemas.microsoft.com/office/drawing/2014/main" id="{8F455C32-CD73-687D-C1A9-0FD7A8A440CB}"/>
              </a:ext>
            </a:extLst>
          </p:cNvPr>
          <p:cNvSpPr txBox="1"/>
          <p:nvPr/>
        </p:nvSpPr>
        <p:spPr>
          <a:xfrm>
            <a:off x="1126333" y="4450460"/>
            <a:ext cx="4051738" cy="1200329"/>
          </a:xfrm>
          <a:prstGeom prst="rect">
            <a:avLst/>
          </a:prstGeom>
          <a:noFill/>
        </p:spPr>
        <p:txBody>
          <a:bodyPr wrap="square" rtlCol="0">
            <a:spAutoFit/>
          </a:bodyPr>
          <a:lstStyle/>
          <a:p>
            <a:pPr>
              <a:lnSpc>
                <a:spcPct val="150000"/>
              </a:lnSpc>
            </a:pPr>
            <a:r>
              <a:rPr lang="zh-CN" altLang="zh-CN" sz="1800" b="1" dirty="0">
                <a:solidFill>
                  <a:schemeClr val="accent1"/>
                </a:solidFill>
                <a:latin typeface="+mj-lt"/>
                <a:ea typeface="+mj-ea"/>
                <a:cs typeface="+mj-cs"/>
              </a:rPr>
              <a:t>优点</a:t>
            </a:r>
            <a:r>
              <a:rPr lang="zh-CN" altLang="en-US" b="1" dirty="0">
                <a:solidFill>
                  <a:schemeClr val="accent1"/>
                </a:solidFill>
                <a:latin typeface="+mj-lt"/>
                <a:ea typeface="+mj-ea"/>
                <a:cs typeface="+mj-cs"/>
              </a:rPr>
              <a:t>：</a:t>
            </a:r>
            <a:r>
              <a:rPr lang="zh-CN" altLang="zh-CN" sz="1800" b="1" dirty="0">
                <a:solidFill>
                  <a:schemeClr val="accent1"/>
                </a:solidFill>
                <a:latin typeface="+mj-lt"/>
                <a:ea typeface="+mj-ea"/>
                <a:cs typeface="+mj-cs"/>
              </a:rPr>
              <a:t>不受图像旋转和平移影响</a:t>
            </a:r>
            <a:endParaRPr lang="en-US" altLang="zh-CN" sz="1800" b="1" dirty="0">
              <a:solidFill>
                <a:schemeClr val="accent1"/>
              </a:solidFill>
              <a:latin typeface="+mj-lt"/>
              <a:ea typeface="+mj-ea"/>
              <a:cs typeface="+mj-cs"/>
            </a:endParaRPr>
          </a:p>
          <a:p>
            <a:pPr>
              <a:lnSpc>
                <a:spcPct val="150000"/>
              </a:lnSpc>
            </a:pPr>
            <a:r>
              <a:rPr lang="zh-CN" altLang="zh-CN" sz="1800" b="1" dirty="0">
                <a:solidFill>
                  <a:schemeClr val="accent1"/>
                </a:solidFill>
                <a:latin typeface="+mj-lt"/>
                <a:ea typeface="+mj-ea"/>
                <a:cs typeface="+mj-cs"/>
              </a:rPr>
              <a:t>缺点</a:t>
            </a:r>
            <a:r>
              <a:rPr lang="zh-CN" altLang="en-US" sz="1800" b="1" dirty="0">
                <a:solidFill>
                  <a:schemeClr val="accent1"/>
                </a:solidFill>
                <a:latin typeface="+mj-lt"/>
                <a:ea typeface="+mj-ea"/>
                <a:cs typeface="+mj-cs"/>
              </a:rPr>
              <a:t>：</a:t>
            </a:r>
            <a:r>
              <a:rPr lang="zh-CN" altLang="zh-CN" sz="1800" b="1" dirty="0">
                <a:solidFill>
                  <a:schemeClr val="accent1"/>
                </a:solidFill>
                <a:latin typeface="+mj-lt"/>
                <a:ea typeface="+mj-ea"/>
                <a:cs typeface="+mj-cs"/>
              </a:rPr>
              <a:t>无法考虑到空间分布情况</a:t>
            </a:r>
          </a:p>
          <a:p>
            <a:endParaRPr lang="zh-CN" altLang="en-US" dirty="0"/>
          </a:p>
        </p:txBody>
      </p:sp>
      <p:pic>
        <p:nvPicPr>
          <p:cNvPr id="34" name="图片 33">
            <a:extLst>
              <a:ext uri="{FF2B5EF4-FFF2-40B4-BE49-F238E27FC236}">
                <a16:creationId xmlns:a16="http://schemas.microsoft.com/office/drawing/2014/main" id="{2BA26BF1-84EB-2056-6D83-7672BD237768}"/>
              </a:ext>
            </a:extLst>
          </p:cNvPr>
          <p:cNvPicPr>
            <a:picLocks noChangeAspect="1"/>
          </p:cNvPicPr>
          <p:nvPr/>
        </p:nvPicPr>
        <p:blipFill>
          <a:blip r:embed="rId2"/>
          <a:stretch>
            <a:fillRect/>
          </a:stretch>
        </p:blipFill>
        <p:spPr>
          <a:xfrm>
            <a:off x="5691132" y="1607321"/>
            <a:ext cx="5994416" cy="3835616"/>
          </a:xfrm>
          <a:prstGeom prst="rect">
            <a:avLst/>
          </a:prstGeom>
        </p:spPr>
      </p:pic>
    </p:spTree>
    <p:extLst>
      <p:ext uri="{BB962C8B-B14F-4D97-AF65-F5344CB8AC3E}">
        <p14:creationId xmlns:p14="http://schemas.microsoft.com/office/powerpoint/2010/main" val="1421253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barn(inVertical)">
                                      <p:cBhvr>
                                        <p:cTn id="1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CB94E8-82BA-6FD5-4865-8E379DCB785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18AFC15-2115-4241-795D-042A3C98EE77}"/>
              </a:ext>
            </a:extLst>
          </p:cNvPr>
          <p:cNvSpPr>
            <a:spLocks noGrp="1"/>
          </p:cNvSpPr>
          <p:nvPr>
            <p:ph type="title"/>
          </p:nvPr>
        </p:nvSpPr>
        <p:spPr/>
        <p:txBody>
          <a:bodyPr/>
          <a:lstStyle/>
          <a:p>
            <a:br>
              <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rPr>
            </a:br>
            <a:r>
              <a:rPr lang="zh-CN" altLang="zh-CN" dirty="0"/>
              <a:t>古陶瓷纹饰图像纹理特征识别</a:t>
            </a:r>
            <a:endParaRPr lang="zh-CN" altLang="en-US" dirty="0"/>
          </a:p>
        </p:txBody>
      </p:sp>
      <p:sp>
        <p:nvSpPr>
          <p:cNvPr id="3" name="文本框 2">
            <a:extLst>
              <a:ext uri="{FF2B5EF4-FFF2-40B4-BE49-F238E27FC236}">
                <a16:creationId xmlns:a16="http://schemas.microsoft.com/office/drawing/2014/main" id="{0FE8E279-5D80-A777-F993-1AE8CE0667AA}"/>
              </a:ext>
            </a:extLst>
          </p:cNvPr>
          <p:cNvSpPr txBox="1"/>
          <p:nvPr/>
        </p:nvSpPr>
        <p:spPr>
          <a:xfrm>
            <a:off x="660400" y="1207211"/>
            <a:ext cx="3233420" cy="400110"/>
          </a:xfrm>
          <a:prstGeom prst="rect">
            <a:avLst/>
          </a:prstGeom>
          <a:noFill/>
        </p:spPr>
        <p:txBody>
          <a:bodyPr wrap="square" rtlCol="0">
            <a:spAutoFit/>
          </a:bodyPr>
          <a:lstStyle/>
          <a:p>
            <a:r>
              <a:rPr lang="en-US" altLang="zh-CN" sz="2000" b="1" dirty="0">
                <a:solidFill>
                  <a:schemeClr val="accent1"/>
                </a:solidFill>
                <a:latin typeface="+mj-lt"/>
                <a:ea typeface="+mj-ea"/>
                <a:cs typeface="+mj-cs"/>
              </a:rPr>
              <a:t>01 </a:t>
            </a:r>
            <a:r>
              <a:rPr lang="zh-CN" altLang="zh-CN" sz="2000" b="1" dirty="0">
                <a:solidFill>
                  <a:schemeClr val="accent1"/>
                </a:solidFill>
                <a:latin typeface="+mj-lt"/>
                <a:ea typeface="+mj-ea"/>
                <a:cs typeface="+mj-cs"/>
              </a:rPr>
              <a:t>颜色直方图：</a:t>
            </a:r>
          </a:p>
        </p:txBody>
      </p:sp>
      <p:sp>
        <p:nvSpPr>
          <p:cNvPr id="5" name="文本框 4">
            <a:extLst>
              <a:ext uri="{FF2B5EF4-FFF2-40B4-BE49-F238E27FC236}">
                <a16:creationId xmlns:a16="http://schemas.microsoft.com/office/drawing/2014/main" id="{CD18BE7E-4C5F-67ED-C074-CE7A99A7BB17}"/>
              </a:ext>
            </a:extLst>
          </p:cNvPr>
          <p:cNvSpPr txBox="1"/>
          <p:nvPr/>
        </p:nvSpPr>
        <p:spPr>
          <a:xfrm>
            <a:off x="660400" y="1607321"/>
            <a:ext cx="5188607" cy="4445256"/>
          </a:xfrm>
          <a:prstGeom prst="rect">
            <a:avLst/>
          </a:prstGeom>
          <a:noFill/>
        </p:spPr>
        <p:txBody>
          <a:bodyPr wrap="square">
            <a:spAutoFit/>
          </a:bodyPr>
          <a:lstStyle/>
          <a:p>
            <a:pPr indent="504000" algn="just">
              <a:lnSpc>
                <a:spcPct val="150000"/>
              </a:lnSpc>
            </a:pPr>
            <a:r>
              <a:rPr lang="zh-CN" altLang="zh-CN" sz="2400" dirty="0">
                <a:latin typeface="Calibri" panose="020F0502020204030204"/>
                <a:ea typeface="宋体" panose="02010600030101010101" pitchFamily="2" charset="-122"/>
              </a:rPr>
              <a:t>一般的颜色直方图是用来描述</a:t>
            </a:r>
            <a:r>
              <a:rPr lang="en-US" altLang="zh-CN" sz="2400" dirty="0">
                <a:latin typeface="Calibri" panose="020F0502020204030204"/>
                <a:ea typeface="宋体" panose="02010600030101010101" pitchFamily="2" charset="-122"/>
              </a:rPr>
              <a:t>RGB</a:t>
            </a:r>
            <a:r>
              <a:rPr lang="zh-CN" altLang="zh-CN" sz="2400" dirty="0">
                <a:latin typeface="Calibri" panose="020F0502020204030204"/>
                <a:ea typeface="宋体" panose="02010600030101010101" pitchFamily="2" charset="-122"/>
              </a:rPr>
              <a:t>颜色空间的全局特征</a:t>
            </a:r>
            <a:r>
              <a:rPr lang="en-US" altLang="zh-CN" sz="2400" dirty="0">
                <a:latin typeface="Calibri" panose="020F0502020204030204"/>
                <a:ea typeface="宋体" panose="02010600030101010101" pitchFamily="2" charset="-122"/>
              </a:rPr>
              <a:t>,</a:t>
            </a:r>
            <a:r>
              <a:rPr lang="zh-CN" altLang="zh-CN" sz="2400" dirty="0">
                <a:latin typeface="Calibri" panose="020F0502020204030204"/>
                <a:ea typeface="宋体" panose="02010600030101010101" pitchFamily="2" charset="-122"/>
              </a:rPr>
              <a:t>在古陶瓷纹饰图像中描述纹饰图像中像素点积累的特征，每个像素都对直方图有所贡献。采用颜色直方图描述纹图像特征的优点是对图像的平移和旋转对直方图描述不产生影响，能够简单述出颜色分布情况，适合纹饰图像特征处理</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p>
        </p:txBody>
      </p:sp>
      <p:pic>
        <p:nvPicPr>
          <p:cNvPr id="6" name="图片 5">
            <a:extLst>
              <a:ext uri="{FF2B5EF4-FFF2-40B4-BE49-F238E27FC236}">
                <a16:creationId xmlns:a16="http://schemas.microsoft.com/office/drawing/2014/main" id="{C693DF2A-760F-5C4E-6CDD-CB49E6D03167}"/>
              </a:ext>
            </a:extLst>
          </p:cNvPr>
          <p:cNvPicPr>
            <a:picLocks noChangeAspect="1"/>
          </p:cNvPicPr>
          <p:nvPr/>
        </p:nvPicPr>
        <p:blipFill>
          <a:blip r:embed="rId2"/>
          <a:srcRect l="978" r="61651"/>
          <a:stretch/>
        </p:blipFill>
        <p:spPr>
          <a:xfrm>
            <a:off x="8030889" y="602655"/>
            <a:ext cx="1682312" cy="1841500"/>
          </a:xfrm>
          <a:prstGeom prst="rect">
            <a:avLst/>
          </a:prstGeom>
        </p:spPr>
      </p:pic>
      <p:sp>
        <p:nvSpPr>
          <p:cNvPr id="7" name="箭头: 下 6">
            <a:extLst>
              <a:ext uri="{FF2B5EF4-FFF2-40B4-BE49-F238E27FC236}">
                <a16:creationId xmlns:a16="http://schemas.microsoft.com/office/drawing/2014/main" id="{F5980723-6626-005C-6829-96E83B05FA45}"/>
              </a:ext>
            </a:extLst>
          </p:cNvPr>
          <p:cNvSpPr/>
          <p:nvPr/>
        </p:nvSpPr>
        <p:spPr>
          <a:xfrm>
            <a:off x="8763002" y="2528071"/>
            <a:ext cx="417786" cy="78827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A66FD070-1A79-886D-93FA-425C0DA87780}"/>
              </a:ext>
            </a:extLst>
          </p:cNvPr>
          <p:cNvSpPr txBox="1"/>
          <p:nvPr/>
        </p:nvSpPr>
        <p:spPr>
          <a:xfrm>
            <a:off x="6818586" y="6052577"/>
            <a:ext cx="4493173" cy="307777"/>
          </a:xfrm>
          <a:prstGeom prst="rect">
            <a:avLst/>
          </a:prstGeom>
          <a:noFill/>
        </p:spPr>
        <p:txBody>
          <a:bodyPr wrap="square" rtlCol="0">
            <a:spAutoFit/>
          </a:bodyPr>
          <a:lstStyle/>
          <a:p>
            <a:pPr algn="ctr"/>
            <a:r>
              <a:rPr lang="zh-CN" altLang="zh-CN" sz="1400" b="1" dirty="0">
                <a:solidFill>
                  <a:schemeClr val="accent1"/>
                </a:solidFill>
                <a:latin typeface="+mj-lt"/>
                <a:ea typeface="+mj-ea"/>
                <a:cs typeface="+mj-cs"/>
              </a:rPr>
              <a:t>颜色直方图</a:t>
            </a:r>
            <a:endParaRPr lang="zh-CN" altLang="en-US" sz="1400" dirty="0"/>
          </a:p>
        </p:txBody>
      </p:sp>
      <p:pic>
        <p:nvPicPr>
          <p:cNvPr id="2052" name="Picture 4" descr="彩色图像RGB分量直方图分析matlab_rgb分量图-CSDN博客">
            <a:extLst>
              <a:ext uri="{FF2B5EF4-FFF2-40B4-BE49-F238E27FC236}">
                <a16:creationId xmlns:a16="http://schemas.microsoft.com/office/drawing/2014/main" id="{CCFCD582-019F-0354-EBAF-DF2204CC72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2645" y="3316347"/>
            <a:ext cx="3238500" cy="242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45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animEffect transition="in" filter="fade">
                                      <p:cBhvr>
                                        <p:cTn id="17" dur="500"/>
                                        <p:tgtEl>
                                          <p:spTgt spid="205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97C25-C76D-F090-66F3-959816F05AB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F6FAC01-8747-5DB6-65E6-B91451B7FF16}"/>
              </a:ext>
            </a:extLst>
          </p:cNvPr>
          <p:cNvSpPr>
            <a:spLocks noGrp="1"/>
          </p:cNvSpPr>
          <p:nvPr>
            <p:ph type="title"/>
          </p:nvPr>
        </p:nvSpPr>
        <p:spPr/>
        <p:txBody>
          <a:bodyPr/>
          <a:lstStyle/>
          <a:p>
            <a:br>
              <a:rPr lang="zh-CN" altLang="zh-CN" sz="2000" kern="100" dirty="0">
                <a:effectLst/>
                <a:latin typeface="Calibri" panose="020F0502020204030204" pitchFamily="34" charset="0"/>
                <a:ea typeface="宋体" panose="02010600030101010101" pitchFamily="2" charset="-122"/>
                <a:cs typeface="Times New Roman" panose="02020603050405020304" pitchFamily="18" charset="0"/>
              </a:rPr>
            </a:br>
            <a:r>
              <a:rPr lang="zh-CN" altLang="zh-CN" dirty="0"/>
              <a:t>古陶瓷纹饰图像纹理特征识别</a:t>
            </a:r>
            <a:endParaRPr lang="zh-CN" altLang="en-US" dirty="0"/>
          </a:p>
        </p:txBody>
      </p:sp>
      <p:sp>
        <p:nvSpPr>
          <p:cNvPr id="3" name="文本框 2">
            <a:extLst>
              <a:ext uri="{FF2B5EF4-FFF2-40B4-BE49-F238E27FC236}">
                <a16:creationId xmlns:a16="http://schemas.microsoft.com/office/drawing/2014/main" id="{10AC27C4-CBD4-634A-F014-CBCC2655AAD5}"/>
              </a:ext>
            </a:extLst>
          </p:cNvPr>
          <p:cNvSpPr txBox="1"/>
          <p:nvPr/>
        </p:nvSpPr>
        <p:spPr>
          <a:xfrm>
            <a:off x="660400" y="1207211"/>
            <a:ext cx="3233420" cy="400110"/>
          </a:xfrm>
          <a:prstGeom prst="rect">
            <a:avLst/>
          </a:prstGeom>
          <a:noFill/>
        </p:spPr>
        <p:txBody>
          <a:bodyPr wrap="square" rtlCol="0">
            <a:spAutoFit/>
          </a:bodyPr>
          <a:lstStyle/>
          <a:p>
            <a:r>
              <a:rPr lang="en-US" altLang="zh-CN" sz="2000" b="1" dirty="0">
                <a:solidFill>
                  <a:schemeClr val="accent1"/>
                </a:solidFill>
                <a:latin typeface="+mj-lt"/>
                <a:ea typeface="+mj-ea"/>
                <a:cs typeface="+mj-cs"/>
              </a:rPr>
              <a:t>02 HSV</a:t>
            </a:r>
            <a:r>
              <a:rPr lang="zh-CN" altLang="en-US" sz="2000" b="1" dirty="0">
                <a:solidFill>
                  <a:schemeClr val="accent1"/>
                </a:solidFill>
                <a:latin typeface="+mj-lt"/>
                <a:ea typeface="+mj-ea"/>
                <a:cs typeface="+mj-cs"/>
              </a:rPr>
              <a:t>颜色空间</a:t>
            </a:r>
            <a:endParaRPr lang="zh-CN" altLang="zh-CN" sz="2000" b="1" dirty="0">
              <a:solidFill>
                <a:schemeClr val="accent1"/>
              </a:solidFill>
              <a:latin typeface="+mj-lt"/>
              <a:ea typeface="+mj-ea"/>
              <a:cs typeface="+mj-cs"/>
            </a:endParaRPr>
          </a:p>
        </p:txBody>
      </p:sp>
      <p:sp>
        <p:nvSpPr>
          <p:cNvPr id="5" name="文本框 4">
            <a:extLst>
              <a:ext uri="{FF2B5EF4-FFF2-40B4-BE49-F238E27FC236}">
                <a16:creationId xmlns:a16="http://schemas.microsoft.com/office/drawing/2014/main" id="{D5D6A598-85D1-E77B-1E49-CBC840B1A6B3}"/>
              </a:ext>
            </a:extLst>
          </p:cNvPr>
          <p:cNvSpPr txBox="1"/>
          <p:nvPr/>
        </p:nvSpPr>
        <p:spPr>
          <a:xfrm>
            <a:off x="660400" y="1607321"/>
            <a:ext cx="5188607" cy="5015091"/>
          </a:xfrm>
          <a:prstGeom prst="rect">
            <a:avLst/>
          </a:prstGeom>
          <a:noFill/>
        </p:spPr>
        <p:txBody>
          <a:bodyPr wrap="square">
            <a:spAutoFit/>
          </a:bodyPr>
          <a:lstStyle/>
          <a:p>
            <a:pPr indent="504000" algn="just">
              <a:lnSpc>
                <a:spcPct val="150000"/>
              </a:lnSpc>
            </a:pP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HSV</a:t>
            </a:r>
            <a:r>
              <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rPr>
              <a:t>空间是根据颜色的直观特性创建的一种颜色空间</a:t>
            </a: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rPr>
              <a:t>也称六角锥体模型。具有三个分量：色调、饱和度和亮度。通常的机器视觉中采用</a:t>
            </a: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RGB</a:t>
            </a:r>
            <a:r>
              <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rPr>
              <a:t>模型来描述数字图像即机器视觉，但是</a:t>
            </a: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HSV</a:t>
            </a:r>
            <a:r>
              <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rPr>
              <a:t>空间模型更符合人类视觉特征，并且古陶瓷纹饰图像“目鉴“也是依据人类视觉特征实现，同时</a:t>
            </a: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 HSV</a:t>
            </a:r>
            <a:r>
              <a:rPr lang="zh-CN" altLang="zh-CN" sz="2400" kern="100" dirty="0">
                <a:effectLst/>
                <a:latin typeface="Calibri" panose="020F0502020204030204" pitchFamily="34" charset="0"/>
                <a:ea typeface="宋体" panose="02010600030101010101" pitchFamily="2" charset="-122"/>
                <a:cs typeface="Times New Roman" panose="02020603050405020304" pitchFamily="18" charset="0"/>
              </a:rPr>
              <a:t>也是种鲁棒性较强的浅层特征。</a:t>
            </a:r>
          </a:p>
        </p:txBody>
      </p:sp>
      <p:pic>
        <p:nvPicPr>
          <p:cNvPr id="4" name="图片 3">
            <a:extLst>
              <a:ext uri="{FF2B5EF4-FFF2-40B4-BE49-F238E27FC236}">
                <a16:creationId xmlns:a16="http://schemas.microsoft.com/office/drawing/2014/main" id="{158A1367-390F-041D-26DE-41617C37C0AD}"/>
              </a:ext>
            </a:extLst>
          </p:cNvPr>
          <p:cNvPicPr>
            <a:picLocks noChangeAspect="1"/>
          </p:cNvPicPr>
          <p:nvPr/>
        </p:nvPicPr>
        <p:blipFill>
          <a:blip r:embed="rId2"/>
          <a:stretch>
            <a:fillRect/>
          </a:stretch>
        </p:blipFill>
        <p:spPr>
          <a:xfrm>
            <a:off x="6471744" y="514350"/>
            <a:ext cx="4945939" cy="3488996"/>
          </a:xfrm>
          <a:prstGeom prst="rect">
            <a:avLst/>
          </a:prstGeom>
        </p:spPr>
      </p:pic>
      <p:sp>
        <p:nvSpPr>
          <p:cNvPr id="10" name="文本框 9">
            <a:extLst>
              <a:ext uri="{FF2B5EF4-FFF2-40B4-BE49-F238E27FC236}">
                <a16:creationId xmlns:a16="http://schemas.microsoft.com/office/drawing/2014/main" id="{B29F1262-D68F-D003-6C47-37F4AD71A1FA}"/>
              </a:ext>
            </a:extLst>
          </p:cNvPr>
          <p:cNvSpPr txBox="1"/>
          <p:nvPr/>
        </p:nvSpPr>
        <p:spPr>
          <a:xfrm>
            <a:off x="6342995" y="4312325"/>
            <a:ext cx="5492969" cy="2308324"/>
          </a:xfrm>
          <a:prstGeom prst="rect">
            <a:avLst/>
          </a:prstGeom>
          <a:noFill/>
        </p:spPr>
        <p:txBody>
          <a:bodyPr wrap="square">
            <a:spAutoFit/>
          </a:bodyPr>
          <a:lstStyle/>
          <a:p>
            <a:pPr algn="just"/>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如图所示，是</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HSV</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颜色空间的划分图，用三维倒圆锥表示，其中</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V</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为颜色的亮度，自下面上从黑到自，</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S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表示为饱和度，反映到人类视觉是颜色的深浅程度。</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endParaRPr lang="en-US" altLang="zh-CN" kern="100" dirty="0">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HSV</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颜色容间的特点</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颜色信息与亮度之间不具备关联性质</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:(2)</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色调与饱和度对应于人对色彩的视觉感知特点。</a:t>
            </a:r>
          </a:p>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45256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3B8B4-B477-67BA-BEE7-7B48D55F18BB}"/>
            </a:ext>
          </a:extLst>
        </p:cNvPr>
        <p:cNvGrpSpPr/>
        <p:nvPr/>
      </p:nvGrpSpPr>
      <p:grpSpPr>
        <a:xfrm>
          <a:off x="0" y="0"/>
          <a:ext cx="0" cy="0"/>
          <a:chOff x="0" y="0"/>
          <a:chExt cx="0" cy="0"/>
        </a:xfrm>
      </p:grpSpPr>
      <p:sp>
        <p:nvSpPr>
          <p:cNvPr id="41" name="Title 40">
            <a:extLst>
              <a:ext uri="{FF2B5EF4-FFF2-40B4-BE49-F238E27FC236}">
                <a16:creationId xmlns:a16="http://schemas.microsoft.com/office/drawing/2014/main" id="{2A57838C-85DA-9A1A-1B25-B694C4CA2B1A}"/>
              </a:ext>
            </a:extLst>
          </p:cNvPr>
          <p:cNvSpPr>
            <a:spLocks noGrp="1"/>
          </p:cNvSpPr>
          <p:nvPr>
            <p:ph type="title"/>
          </p:nvPr>
        </p:nvSpPr>
        <p:spPr/>
        <p:txBody>
          <a:bodyPr wrap="square">
            <a:normAutofit/>
          </a:bodyPr>
          <a:lstStyle/>
          <a:p>
            <a:pPr lvl="0"/>
            <a:r>
              <a:rPr lang="zh-CN" altLang="en-US"/>
              <a:t>章节总结</a:t>
            </a:r>
          </a:p>
        </p:txBody>
      </p:sp>
      <p:sp>
        <p:nvSpPr>
          <p:cNvPr id="22" name="文本框 21">
            <a:extLst>
              <a:ext uri="{FF2B5EF4-FFF2-40B4-BE49-F238E27FC236}">
                <a16:creationId xmlns:a16="http://schemas.microsoft.com/office/drawing/2014/main" id="{DA8FD565-7A31-ED07-EF2C-0DBB092A0C91}"/>
              </a:ext>
            </a:extLst>
          </p:cNvPr>
          <p:cNvSpPr txBox="1"/>
          <p:nvPr/>
        </p:nvSpPr>
        <p:spPr>
          <a:xfrm>
            <a:off x="1185545" y="4545965"/>
            <a:ext cx="10095230" cy="1938992"/>
          </a:xfrm>
          <a:prstGeom prst="rect">
            <a:avLst/>
          </a:prstGeom>
          <a:noFill/>
        </p:spPr>
        <p:txBody>
          <a:bodyPr wrap="square" rtlCol="0">
            <a:spAutoFit/>
          </a:bodyPr>
          <a:lstStyle/>
          <a:p>
            <a:r>
              <a:rPr lang="zh-CN" altLang="zh-CN" sz="2400" dirty="0">
                <a:solidFill>
                  <a:schemeClr val="accent1"/>
                </a:solidFill>
              </a:rPr>
              <a:t>古陶瓷纹饰图像特征是一种有丰富颜色空间和纹理空间特征的图像，并且在经过烧成后的历史进化中存储环境的变化产生了各种各样的变化，在古陶瓷纹饰图像特征识别要综合人类视觉和机器中的特征即进行多维特征融合的古陶瓷纹饰图像特征识别。</a:t>
            </a:r>
          </a:p>
          <a:p>
            <a:endParaRPr lang="zh-CN" altLang="en-US" sz="2400" dirty="0">
              <a:solidFill>
                <a:schemeClr val="accent1"/>
              </a:solidFill>
            </a:endParaRPr>
          </a:p>
        </p:txBody>
      </p:sp>
      <p:pic>
        <p:nvPicPr>
          <p:cNvPr id="23" name="图片 22">
            <a:extLst>
              <a:ext uri="{FF2B5EF4-FFF2-40B4-BE49-F238E27FC236}">
                <a16:creationId xmlns:a16="http://schemas.microsoft.com/office/drawing/2014/main" id="{F00984DC-30B3-285E-5A68-8E6251E3B8DA}"/>
              </a:ext>
            </a:extLst>
          </p:cNvPr>
          <p:cNvPicPr>
            <a:picLocks noChangeAspect="1"/>
          </p:cNvPicPr>
          <p:nvPr/>
        </p:nvPicPr>
        <p:blipFill>
          <a:blip r:embed="rId3"/>
          <a:stretch>
            <a:fillRect/>
          </a:stretch>
        </p:blipFill>
        <p:spPr>
          <a:xfrm>
            <a:off x="1128395" y="1433195"/>
            <a:ext cx="4133850" cy="2795270"/>
          </a:xfrm>
          <a:prstGeom prst="rect">
            <a:avLst/>
          </a:prstGeom>
        </p:spPr>
      </p:pic>
      <p:pic>
        <p:nvPicPr>
          <p:cNvPr id="25" name="图片 24">
            <a:extLst>
              <a:ext uri="{FF2B5EF4-FFF2-40B4-BE49-F238E27FC236}">
                <a16:creationId xmlns:a16="http://schemas.microsoft.com/office/drawing/2014/main" id="{A9444AF1-B0C5-CD80-6D97-19D88524BE5D}"/>
              </a:ext>
            </a:extLst>
          </p:cNvPr>
          <p:cNvPicPr>
            <a:picLocks noChangeAspect="1"/>
          </p:cNvPicPr>
          <p:nvPr/>
        </p:nvPicPr>
        <p:blipFill>
          <a:blip r:embed="rId4"/>
          <a:stretch>
            <a:fillRect/>
          </a:stretch>
        </p:blipFill>
        <p:spPr>
          <a:xfrm>
            <a:off x="6910070" y="1391285"/>
            <a:ext cx="4187190" cy="2792730"/>
          </a:xfrm>
          <a:prstGeom prst="rect">
            <a:avLst/>
          </a:prstGeom>
        </p:spPr>
      </p:pic>
    </p:spTree>
    <p:custDataLst>
      <p:tags r:id="rId1"/>
    </p:custDataLst>
    <p:extLst>
      <p:ext uri="{BB962C8B-B14F-4D97-AF65-F5344CB8AC3E}">
        <p14:creationId xmlns:p14="http://schemas.microsoft.com/office/powerpoint/2010/main" val="1069389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wrap="square">
            <a:normAutofit/>
          </a:bodyPr>
          <a:lstStyle/>
          <a:p>
            <a:pPr lvl="0"/>
            <a:r>
              <a:rPr lang="en-US"/>
              <a:t>Thank You</a:t>
            </a:r>
          </a:p>
        </p:txBody>
      </p:sp>
    </p:spTree>
    <p:custDataLst>
      <p:tags r:id="rId1"/>
    </p:custDataLst>
    <p:extLst>
      <p:ext uri="{BB962C8B-B14F-4D97-AF65-F5344CB8AC3E}">
        <p14:creationId xmlns:p14="http://schemas.microsoft.com/office/powerpoint/2010/main" val="1226360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custDataLst>
              <p:tags r:id="rId2"/>
            </p:custDataLst>
          </p:nvPr>
        </p:nvGrpSpPr>
        <p:grpSpPr>
          <a:xfrm>
            <a:off x="70291" y="2332043"/>
            <a:ext cx="5928450" cy="3491829"/>
            <a:chOff x="182051" y="2365698"/>
            <a:chExt cx="5928450" cy="3491829"/>
          </a:xfrm>
        </p:grpSpPr>
        <p:sp>
          <p:nvSpPr>
            <p:cNvPr id="28" name="TextBox 27"/>
            <p:cNvSpPr txBox="1"/>
            <p:nvPr>
              <p:custDataLst>
                <p:tags r:id="rId16"/>
              </p:custDataLst>
            </p:nvPr>
          </p:nvSpPr>
          <p:spPr>
            <a:xfrm>
              <a:off x="3738023" y="4568261"/>
              <a:ext cx="2372478" cy="369332"/>
            </a:xfrm>
            <a:prstGeom prst="rect">
              <a:avLst/>
            </a:prstGeom>
            <a:noFill/>
            <a:ln>
              <a:noFill/>
            </a:ln>
          </p:spPr>
          <p:txBody>
            <a:bodyPr wrap="none" lIns="91440" tIns="45720" rIns="91440" bIns="45720" anchor="b" anchorCtr="0">
              <a:normAutofit/>
            </a:bodyPr>
            <a:lstStyle/>
            <a:p>
              <a:pPr algn="ctr">
                <a:lnSpc>
                  <a:spcPct val="100000"/>
                </a:lnSpc>
                <a:buSzPct val="25000"/>
              </a:pPr>
              <a:r>
                <a:rPr lang="zh-CN" altLang="en-US" sz="1600" b="1" dirty="0"/>
                <a:t>膨胀</a:t>
              </a:r>
            </a:p>
          </p:txBody>
        </p:sp>
        <p:grpSp>
          <p:nvGrpSpPr>
            <p:cNvPr id="5" name="Group 4"/>
            <p:cNvGrpSpPr/>
            <p:nvPr/>
          </p:nvGrpSpPr>
          <p:grpSpPr>
            <a:xfrm>
              <a:off x="1966387" y="3671857"/>
              <a:ext cx="2372478" cy="2185670"/>
              <a:chOff x="1095529" y="3671857"/>
              <a:chExt cx="2372478" cy="2185670"/>
            </a:xfrm>
          </p:grpSpPr>
          <p:sp>
            <p:nvSpPr>
              <p:cNvPr id="20" name="Rectangle: Rounded Corners 19"/>
              <p:cNvSpPr/>
              <p:nvPr>
                <p:custDataLst>
                  <p:tags r:id="rId19"/>
                </p:custDataLst>
              </p:nvPr>
            </p:nvSpPr>
            <p:spPr>
              <a:xfrm>
                <a:off x="1676554" y="3671857"/>
                <a:ext cx="1337945" cy="2185670"/>
              </a:xfrm>
              <a:prstGeom prst="roundRect">
                <a:avLst>
                  <a:gd name="adj" fmla="val 13637"/>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p:cNvSpPr txBox="1"/>
              <p:nvPr>
                <p:custDataLst>
                  <p:tags r:id="rId20"/>
                </p:custDataLst>
              </p:nvPr>
            </p:nvSpPr>
            <p:spPr>
              <a:xfrm>
                <a:off x="1095529" y="4568261"/>
                <a:ext cx="2372478" cy="369332"/>
              </a:xfrm>
              <a:prstGeom prst="rect">
                <a:avLst/>
              </a:prstGeom>
              <a:noFill/>
              <a:ln>
                <a:noFill/>
              </a:ln>
            </p:spPr>
            <p:txBody>
              <a:bodyPr wrap="none" lIns="91440" tIns="45720" rIns="91440" bIns="45720" anchor="b" anchorCtr="0">
                <a:normAutofit/>
              </a:bodyPr>
              <a:lstStyle/>
              <a:p>
                <a:pPr algn="ctr">
                  <a:lnSpc>
                    <a:spcPct val="100000"/>
                  </a:lnSpc>
                  <a:buSzPct val="25000"/>
                </a:pPr>
                <a:r>
                  <a:rPr lang="zh-CN" altLang="en-US" sz="1600" b="1" dirty="0"/>
                  <a:t>腐蚀</a:t>
                </a:r>
              </a:p>
            </p:txBody>
          </p:sp>
        </p:grpSp>
        <p:grpSp>
          <p:nvGrpSpPr>
            <p:cNvPr id="6" name="Group 5"/>
            <p:cNvGrpSpPr/>
            <p:nvPr/>
          </p:nvGrpSpPr>
          <p:grpSpPr>
            <a:xfrm>
              <a:off x="182051" y="3649632"/>
              <a:ext cx="2372478" cy="2207260"/>
              <a:chOff x="312677" y="3649632"/>
              <a:chExt cx="2372478" cy="2207260"/>
            </a:xfrm>
          </p:grpSpPr>
          <p:sp>
            <p:nvSpPr>
              <p:cNvPr id="14" name="Rectangle: Rounded Corners 13"/>
              <p:cNvSpPr/>
              <p:nvPr>
                <p:custDataLst>
                  <p:tags r:id="rId17"/>
                </p:custDataLst>
              </p:nvPr>
            </p:nvSpPr>
            <p:spPr>
              <a:xfrm>
                <a:off x="816232" y="3649632"/>
                <a:ext cx="1403350" cy="2207260"/>
              </a:xfrm>
              <a:prstGeom prst="roundRect">
                <a:avLst>
                  <a:gd name="adj" fmla="val 13637"/>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p:cNvSpPr txBox="1"/>
              <p:nvPr>
                <p:custDataLst>
                  <p:tags r:id="rId18"/>
                </p:custDataLst>
              </p:nvPr>
            </p:nvSpPr>
            <p:spPr>
              <a:xfrm>
                <a:off x="312677" y="4568261"/>
                <a:ext cx="2372478" cy="369332"/>
              </a:xfrm>
              <a:prstGeom prst="rect">
                <a:avLst/>
              </a:prstGeom>
              <a:noFill/>
              <a:ln>
                <a:noFill/>
              </a:ln>
            </p:spPr>
            <p:txBody>
              <a:bodyPr wrap="none" lIns="91440" tIns="45720" rIns="91440" bIns="45720" anchor="b" anchorCtr="0">
                <a:normAutofit/>
              </a:bodyPr>
              <a:lstStyle/>
              <a:p>
                <a:pPr algn="ctr">
                  <a:lnSpc>
                    <a:spcPct val="100000"/>
                  </a:lnSpc>
                  <a:buSzPct val="25000"/>
                </a:pPr>
                <a:r>
                  <a:rPr lang="zh-CN" altLang="en-US" sz="1600" b="1" dirty="0"/>
                  <a:t>图像二值化</a:t>
                </a:r>
              </a:p>
            </p:txBody>
          </p:sp>
        </p:grpSp>
        <p:sp>
          <p:nvSpPr>
            <p:cNvPr id="8" name="Rectangle 7"/>
            <p:cNvSpPr/>
            <p:nvPr/>
          </p:nvSpPr>
          <p:spPr>
            <a:xfrm flipH="1">
              <a:off x="685685" y="2365698"/>
              <a:ext cx="4524668" cy="607695"/>
            </a:xfrm>
            <a:prstGeom prst="rect">
              <a:avLst/>
            </a:prstGeom>
            <a:ln>
              <a:noFill/>
            </a:ln>
          </p:spPr>
          <p:txBody>
            <a:bodyPr wrap="square" lIns="91440" tIns="45720" rIns="91440" bIns="45720" anchor="t">
              <a:spAutoFit/>
            </a:bodyPr>
            <a:lstStyle/>
            <a:p>
              <a:pPr>
                <a:lnSpc>
                  <a:spcPct val="120000"/>
                </a:lnSpc>
              </a:pPr>
              <a:r>
                <a:rPr kumimoji="1" lang="zh-CN" altLang="en-US" sz="2800" b="1" dirty="0" err="1">
                  <a:latin typeface="Arial" panose="020B0604020202020204" pitchFamily="34" charset="0"/>
                  <a:ea typeface="微软雅黑" panose="020B0503020204020204" pitchFamily="34" charset="-122"/>
                  <a:sym typeface="Arial" panose="020B0604020202020204" pitchFamily="34" charset="0"/>
                </a:rPr>
                <a:t>器型鉴定重要流程：</a:t>
              </a:r>
            </a:p>
          </p:txBody>
        </p:sp>
      </p:grpSp>
      <p:sp>
        <p:nvSpPr>
          <p:cNvPr id="33" name="Title 32"/>
          <p:cNvSpPr>
            <a:spLocks noGrp="1"/>
          </p:cNvSpPr>
          <p:nvPr>
            <p:ph type="title"/>
          </p:nvPr>
        </p:nvSpPr>
        <p:spPr/>
        <p:txBody>
          <a:bodyPr wrap="square">
            <a:normAutofit/>
          </a:bodyPr>
          <a:lstStyle/>
          <a:p>
            <a:pPr lvl="0"/>
            <a:r>
              <a:rPr lang="zh-CN" altLang="en-US">
                <a:sym typeface="+mn-ea"/>
              </a:rPr>
              <a:t>数字图像处理技术</a:t>
            </a:r>
            <a:r>
              <a:rPr lang="en-US" altLang="zh-CN">
                <a:sym typeface="+mn-ea"/>
              </a:rPr>
              <a:t>----</a:t>
            </a:r>
            <a:r>
              <a:rPr lang="zh-CN" altLang="en-US">
                <a:sym typeface="+mn-ea"/>
              </a:rPr>
              <a:t>陶瓷器型识别鉴定</a:t>
            </a:r>
            <a:endParaRPr lang="en-US"/>
          </a:p>
        </p:txBody>
      </p:sp>
      <p:sp>
        <p:nvSpPr>
          <p:cNvPr id="9" name="Rectangle: Rounded Corners 13"/>
          <p:cNvSpPr/>
          <p:nvPr>
            <p:custDataLst>
              <p:tags r:id="rId3"/>
            </p:custDataLst>
          </p:nvPr>
        </p:nvSpPr>
        <p:spPr>
          <a:xfrm>
            <a:off x="4227195" y="3638550"/>
            <a:ext cx="1171575" cy="2207260"/>
          </a:xfrm>
          <a:prstGeom prst="roundRect">
            <a:avLst>
              <a:gd name="adj" fmla="val 13637"/>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Rounded Corners 19"/>
          <p:cNvSpPr/>
          <p:nvPr>
            <p:custDataLst>
              <p:tags r:id="rId4"/>
            </p:custDataLst>
          </p:nvPr>
        </p:nvSpPr>
        <p:spPr>
          <a:xfrm>
            <a:off x="5930265" y="3637915"/>
            <a:ext cx="1094105" cy="2207895"/>
          </a:xfrm>
          <a:prstGeom prst="roundRect">
            <a:avLst>
              <a:gd name="adj" fmla="val 13637"/>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6"/>
          <p:cNvSpPr/>
          <p:nvPr>
            <p:custDataLst>
              <p:tags r:id="rId5"/>
            </p:custDataLst>
          </p:nvPr>
        </p:nvSpPr>
        <p:spPr>
          <a:xfrm>
            <a:off x="1125702" y="3900055"/>
            <a:ext cx="299929" cy="299927"/>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12" name="Oval 6"/>
          <p:cNvSpPr/>
          <p:nvPr>
            <p:custDataLst>
              <p:tags r:id="rId6"/>
            </p:custDataLst>
          </p:nvPr>
        </p:nvSpPr>
        <p:spPr>
          <a:xfrm>
            <a:off x="2952597" y="3900055"/>
            <a:ext cx="299929" cy="299927"/>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13" name="Oval 6"/>
          <p:cNvSpPr/>
          <p:nvPr>
            <p:custDataLst>
              <p:tags r:id="rId7"/>
            </p:custDataLst>
          </p:nvPr>
        </p:nvSpPr>
        <p:spPr>
          <a:xfrm>
            <a:off x="6326987" y="3900055"/>
            <a:ext cx="299929" cy="299927"/>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32" name="Oval 6"/>
          <p:cNvSpPr/>
          <p:nvPr>
            <p:custDataLst>
              <p:tags r:id="rId8"/>
            </p:custDataLst>
          </p:nvPr>
        </p:nvSpPr>
        <p:spPr>
          <a:xfrm>
            <a:off x="7990687" y="3900055"/>
            <a:ext cx="299929" cy="299927"/>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35" name="Rectangle: Rounded Corners 13"/>
          <p:cNvSpPr/>
          <p:nvPr>
            <p:custDataLst>
              <p:tags r:id="rId9"/>
            </p:custDataLst>
          </p:nvPr>
        </p:nvSpPr>
        <p:spPr>
          <a:xfrm>
            <a:off x="7424420" y="3638550"/>
            <a:ext cx="1403985" cy="2207260"/>
          </a:xfrm>
          <a:prstGeom prst="roundRect">
            <a:avLst>
              <a:gd name="adj" fmla="val 13637"/>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Rounded Corners 19"/>
          <p:cNvSpPr/>
          <p:nvPr>
            <p:custDataLst>
              <p:tags r:id="rId10"/>
            </p:custDataLst>
          </p:nvPr>
        </p:nvSpPr>
        <p:spPr>
          <a:xfrm>
            <a:off x="9326880" y="3638550"/>
            <a:ext cx="1468120" cy="2207895"/>
          </a:xfrm>
          <a:prstGeom prst="roundRect">
            <a:avLst>
              <a:gd name="adj" fmla="val 13637"/>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6"/>
          <p:cNvSpPr/>
          <p:nvPr>
            <p:custDataLst>
              <p:tags r:id="rId11"/>
            </p:custDataLst>
          </p:nvPr>
        </p:nvSpPr>
        <p:spPr>
          <a:xfrm>
            <a:off x="4663287" y="3900055"/>
            <a:ext cx="299929" cy="299927"/>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38" name="Oval 6"/>
          <p:cNvSpPr/>
          <p:nvPr>
            <p:custDataLst>
              <p:tags r:id="rId12"/>
            </p:custDataLst>
          </p:nvPr>
        </p:nvSpPr>
        <p:spPr>
          <a:xfrm>
            <a:off x="9802977" y="3900055"/>
            <a:ext cx="299929" cy="299927"/>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40" name="TextBox 27"/>
          <p:cNvSpPr txBox="1"/>
          <p:nvPr>
            <p:custDataLst>
              <p:tags r:id="rId13"/>
            </p:custDataLst>
          </p:nvPr>
        </p:nvSpPr>
        <p:spPr>
          <a:xfrm>
            <a:off x="5291233" y="4534606"/>
            <a:ext cx="2372478" cy="369332"/>
          </a:xfrm>
          <a:prstGeom prst="rect">
            <a:avLst/>
          </a:prstGeom>
          <a:noFill/>
          <a:ln>
            <a:noFill/>
          </a:ln>
        </p:spPr>
        <p:txBody>
          <a:bodyPr wrap="none" lIns="91440" tIns="45720" rIns="91440" bIns="45720" anchor="b" anchorCtr="0">
            <a:normAutofit/>
          </a:bodyPr>
          <a:lstStyle/>
          <a:p>
            <a:pPr algn="ctr">
              <a:lnSpc>
                <a:spcPct val="100000"/>
              </a:lnSpc>
              <a:buSzPct val="25000"/>
            </a:pPr>
            <a:r>
              <a:rPr lang="zh-CN" altLang="en-US" sz="1600" b="1" dirty="0"/>
              <a:t>分水岭</a:t>
            </a:r>
          </a:p>
        </p:txBody>
      </p:sp>
      <p:sp>
        <p:nvSpPr>
          <p:cNvPr id="41" name="TextBox 27"/>
          <p:cNvSpPr txBox="1"/>
          <p:nvPr>
            <p:custDataLst>
              <p:tags r:id="rId14"/>
            </p:custDataLst>
          </p:nvPr>
        </p:nvSpPr>
        <p:spPr>
          <a:xfrm>
            <a:off x="6954298" y="4534606"/>
            <a:ext cx="2372478" cy="369332"/>
          </a:xfrm>
          <a:prstGeom prst="rect">
            <a:avLst/>
          </a:prstGeom>
          <a:noFill/>
          <a:ln>
            <a:noFill/>
          </a:ln>
        </p:spPr>
        <p:txBody>
          <a:bodyPr wrap="none" lIns="91440" tIns="45720" rIns="91440" bIns="45720" anchor="b" anchorCtr="0">
            <a:normAutofit/>
          </a:bodyPr>
          <a:lstStyle/>
          <a:p>
            <a:pPr algn="ctr">
              <a:lnSpc>
                <a:spcPct val="100000"/>
              </a:lnSpc>
              <a:buSzPct val="25000"/>
            </a:pPr>
            <a:r>
              <a:rPr lang="en-US" altLang="zh-CN" sz="1600" b="1" dirty="0"/>
              <a:t>Freeman</a:t>
            </a:r>
            <a:r>
              <a:rPr lang="zh-CN" altLang="en-US" sz="1600" b="1" dirty="0"/>
              <a:t>编码</a:t>
            </a:r>
          </a:p>
        </p:txBody>
      </p:sp>
      <p:sp>
        <p:nvSpPr>
          <p:cNvPr id="42" name="TextBox 27"/>
          <p:cNvSpPr txBox="1"/>
          <p:nvPr>
            <p:custDataLst>
              <p:tags r:id="rId15"/>
            </p:custDataLst>
          </p:nvPr>
        </p:nvSpPr>
        <p:spPr>
          <a:xfrm>
            <a:off x="8828183" y="4534606"/>
            <a:ext cx="2372478" cy="369332"/>
          </a:xfrm>
          <a:prstGeom prst="rect">
            <a:avLst/>
          </a:prstGeom>
          <a:noFill/>
          <a:ln>
            <a:noFill/>
          </a:ln>
        </p:spPr>
        <p:txBody>
          <a:bodyPr wrap="none" lIns="91440" tIns="45720" rIns="91440" bIns="45720" anchor="b" anchorCtr="0">
            <a:normAutofit/>
          </a:bodyPr>
          <a:lstStyle/>
          <a:p>
            <a:pPr algn="ctr">
              <a:lnSpc>
                <a:spcPct val="100000"/>
              </a:lnSpc>
              <a:buSzPct val="25000"/>
            </a:pPr>
            <a:r>
              <a:rPr lang="zh-CN" altLang="en-US" sz="1600" b="1" dirty="0"/>
              <a:t>相似度检测</a:t>
            </a: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Title 223"/>
          <p:cNvSpPr>
            <a:spLocks noGrp="1"/>
          </p:cNvSpPr>
          <p:nvPr>
            <p:ph type="title"/>
          </p:nvPr>
        </p:nvSpPr>
        <p:spPr>
          <a:xfrm>
            <a:off x="579120" y="76835"/>
            <a:ext cx="10858500" cy="657860"/>
          </a:xfrm>
        </p:spPr>
        <p:txBody>
          <a:bodyPr wrap="square">
            <a:normAutofit/>
          </a:bodyPr>
          <a:lstStyle/>
          <a:p>
            <a:pPr lvl="0"/>
            <a:r>
              <a:rPr lang="en-US" altLang="zh-CN"/>
              <a:t>1.</a:t>
            </a:r>
            <a:r>
              <a:rPr lang="zh-CN" altLang="en-US"/>
              <a:t>图像二值化</a:t>
            </a:r>
          </a:p>
        </p:txBody>
      </p:sp>
      <p:sp>
        <p:nvSpPr>
          <p:cNvPr id="3" name="文本框 2"/>
          <p:cNvSpPr txBox="1"/>
          <p:nvPr/>
        </p:nvSpPr>
        <p:spPr>
          <a:xfrm>
            <a:off x="250825" y="4341495"/>
            <a:ext cx="5967095" cy="1476375"/>
          </a:xfrm>
          <a:prstGeom prst="rect">
            <a:avLst/>
          </a:prstGeom>
          <a:noFill/>
        </p:spPr>
        <p:txBody>
          <a:bodyPr wrap="square" rtlCol="0">
            <a:spAutoFit/>
          </a:bodyPr>
          <a:lstStyle/>
          <a:p>
            <a:r>
              <a:rPr lang="en-US" altLang="zh-CN"/>
              <a:t>  </a:t>
            </a:r>
            <a:r>
              <a:rPr lang="zh-CN" altLang="en-US"/>
              <a:t>古陶瓷图像的二值化是通过将彩色图像转化为灰度图像，再转化为二值图像来实现的。使得器型特征更加突出。在实践中可使用了大津法（</a:t>
            </a:r>
            <a:r>
              <a:rPr lang="en-US" altLang="zh-CN"/>
              <a:t>OTSU</a:t>
            </a:r>
            <a:r>
              <a:rPr lang="zh-CN" altLang="en-US"/>
              <a:t>）自适应二值算法，该算法能够根据前景和背景像素自动计算最佳阈值，将图像划分为背景和目标区域</a:t>
            </a:r>
          </a:p>
        </p:txBody>
      </p:sp>
      <p:pic>
        <p:nvPicPr>
          <p:cNvPr id="4" name="图片 3"/>
          <p:cNvPicPr>
            <a:picLocks noChangeAspect="1"/>
          </p:cNvPicPr>
          <p:nvPr/>
        </p:nvPicPr>
        <p:blipFill>
          <a:blip r:embed="rId4"/>
          <a:stretch>
            <a:fillRect/>
          </a:stretch>
        </p:blipFill>
        <p:spPr>
          <a:xfrm>
            <a:off x="455295" y="935355"/>
            <a:ext cx="5955665" cy="2875915"/>
          </a:xfrm>
          <a:prstGeom prst="rect">
            <a:avLst/>
          </a:prstGeom>
        </p:spPr>
      </p:pic>
      <p:sp>
        <p:nvSpPr>
          <p:cNvPr id="5" name="文本框 4"/>
          <p:cNvSpPr txBox="1"/>
          <p:nvPr/>
        </p:nvSpPr>
        <p:spPr>
          <a:xfrm>
            <a:off x="7303135" y="1002665"/>
            <a:ext cx="3604895" cy="2030095"/>
          </a:xfrm>
          <a:prstGeom prst="rect">
            <a:avLst/>
          </a:prstGeom>
          <a:noFill/>
        </p:spPr>
        <p:txBody>
          <a:bodyPr wrap="square" rtlCol="0">
            <a:spAutoFit/>
          </a:bodyPr>
          <a:lstStyle/>
          <a:p>
            <a:r>
              <a:rPr lang="zh-CN" altLang="en-US"/>
              <a:t>二值化是图像分割的一种最简单的方法。二值化可以把灰度图像转换成二值图像。把大于某个临界灰度值的像素灰度设为灰度极大值，把小于这个值的像素灰度设为灰度极小值，从而实现二值化。</a:t>
            </a:r>
          </a:p>
        </p:txBody>
      </p:sp>
      <p:pic>
        <p:nvPicPr>
          <p:cNvPr id="7" name="图片 6"/>
          <p:cNvPicPr>
            <a:picLocks noChangeAspect="1"/>
          </p:cNvPicPr>
          <p:nvPr/>
        </p:nvPicPr>
        <p:blipFill>
          <a:blip r:embed="rId5"/>
          <a:stretch>
            <a:fillRect/>
          </a:stretch>
        </p:blipFill>
        <p:spPr>
          <a:xfrm>
            <a:off x="6569710" y="3720465"/>
            <a:ext cx="2044700" cy="2718435"/>
          </a:xfrm>
          <a:prstGeom prst="rect">
            <a:avLst/>
          </a:prstGeom>
        </p:spPr>
      </p:pic>
      <p:pic>
        <p:nvPicPr>
          <p:cNvPr id="8" name="图片 4"/>
          <p:cNvPicPr>
            <a:picLocks noChangeAspect="1"/>
          </p:cNvPicPr>
          <p:nvPr/>
        </p:nvPicPr>
        <p:blipFill>
          <a:blip r:embed="rId6"/>
          <a:stretch>
            <a:fillRect/>
          </a:stretch>
        </p:blipFill>
        <p:spPr>
          <a:xfrm>
            <a:off x="9709150" y="3720465"/>
            <a:ext cx="2194560" cy="2718435"/>
          </a:xfrm>
          <a:prstGeom prst="rect">
            <a:avLst/>
          </a:prstGeom>
          <a:noFill/>
          <a:ln>
            <a:noFill/>
          </a:ln>
        </p:spPr>
      </p:pic>
      <p:sp>
        <p:nvSpPr>
          <p:cNvPr id="9" name="右箭头 8"/>
          <p:cNvSpPr/>
          <p:nvPr/>
        </p:nvSpPr>
        <p:spPr>
          <a:xfrm>
            <a:off x="8767445" y="4785995"/>
            <a:ext cx="847725" cy="504825"/>
          </a:xfrm>
          <a:prstGeom prst="rightArrow">
            <a:avLst/>
          </a:prstGeom>
          <a:gradFill>
            <a:gsLst>
              <a:gs pos="50000">
                <a:schemeClr val="accent4"/>
              </a:gs>
              <a:gs pos="0">
                <a:schemeClr val="accent4">
                  <a:lumMod val="25000"/>
                  <a:lumOff val="75000"/>
                </a:schemeClr>
              </a:gs>
              <a:gs pos="100000">
                <a:schemeClr val="accent4">
                  <a:lumMod val="85000"/>
                </a:schemeClr>
              </a:gs>
            </a:gsLst>
            <a:lin ang="5400000" scaled="1"/>
          </a:gra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750" fill="hold">
                                          <p:stCondLst>
                                            <p:cond delay="0"/>
                                          </p:stCondLst>
                                        </p:cTn>
                                        <p:tgtEl>
                                          <p:spTgt spid="5"/>
                                        </p:tgtEl>
                                        <p:attrNameLst>
                                          <p:attrName>style.visibility</p:attrName>
                                        </p:attrNameLst>
                                      </p:cBhvr>
                                      <p:to>
                                        <p:strVal val="visible"/>
                                      </p:to>
                                    </p:set>
                                    <p:animEffect transition="in" filter="plus(in)">
                                      <p:cBhvr>
                                        <p:cTn id="7" dur="7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strips(down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5" grpId="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Title 223"/>
          <p:cNvSpPr>
            <a:spLocks noGrp="1"/>
          </p:cNvSpPr>
          <p:nvPr>
            <p:ph type="title"/>
          </p:nvPr>
        </p:nvSpPr>
        <p:spPr>
          <a:xfrm>
            <a:off x="579120" y="76835"/>
            <a:ext cx="10858500" cy="657860"/>
          </a:xfrm>
        </p:spPr>
        <p:txBody>
          <a:bodyPr wrap="square">
            <a:normAutofit/>
          </a:bodyPr>
          <a:lstStyle/>
          <a:p>
            <a:pPr lvl="0"/>
            <a:r>
              <a:rPr lang="en-US" altLang="zh-CN"/>
              <a:t>2.</a:t>
            </a:r>
            <a:r>
              <a:rPr lang="zh-CN" altLang="en-US"/>
              <a:t>腐蚀、膨胀、分水岭</a:t>
            </a:r>
          </a:p>
        </p:txBody>
      </p:sp>
      <p:sp>
        <p:nvSpPr>
          <p:cNvPr id="14" name="文本框 13"/>
          <p:cNvSpPr txBox="1"/>
          <p:nvPr/>
        </p:nvSpPr>
        <p:spPr>
          <a:xfrm>
            <a:off x="679450" y="900430"/>
            <a:ext cx="8279765" cy="829945"/>
          </a:xfrm>
          <a:prstGeom prst="rect">
            <a:avLst/>
          </a:prstGeom>
        </p:spPr>
        <p:txBody>
          <a:bodyPr wrap="square">
            <a:spAutoFit/>
          </a:bodyPr>
          <a:lstStyle/>
          <a:p>
            <a:r>
              <a:rPr lang="en-US" altLang="zh-CN" sz="1600" b="1">
                <a:solidFill>
                  <a:schemeClr val="accent6">
                    <a:lumMod val="50000"/>
                  </a:schemeClr>
                </a:solidFill>
              </a:rPr>
              <a:t>  </a:t>
            </a:r>
            <a:r>
              <a:rPr lang="zh-CN" altLang="en-US" sz="1600" b="1">
                <a:solidFill>
                  <a:schemeClr val="accent6">
                    <a:lumMod val="50000"/>
                  </a:schemeClr>
                </a:solidFill>
              </a:rPr>
              <a:t>腐蚀、膨胀、分水岭是形态学图像处理中的基本操作，常用于二值图像和灰度图像的特征提取、去噪和边缘处理。，通过一系列的图像处理操作，将彩色的古陶瓷完整图像特征转化为了只含有边缘信息的二值图像，能够直观的获取到相应的边缘信息</a:t>
            </a:r>
            <a:r>
              <a:rPr lang="en-US" altLang="zh-CN" sz="1600" b="1">
                <a:solidFill>
                  <a:schemeClr val="accent6">
                    <a:lumMod val="50000"/>
                  </a:schemeClr>
                </a:solidFill>
              </a:rPr>
              <a:t>——</a:t>
            </a:r>
            <a:r>
              <a:rPr lang="zh-CN" altLang="en-US" sz="1600" b="1">
                <a:solidFill>
                  <a:schemeClr val="accent6">
                    <a:lumMod val="50000"/>
                  </a:schemeClr>
                </a:solidFill>
              </a:rPr>
              <a:t>器型特征。</a:t>
            </a:r>
          </a:p>
        </p:txBody>
      </p:sp>
      <p:sp>
        <p:nvSpPr>
          <p:cNvPr id="15" name="文本框 14"/>
          <p:cNvSpPr txBox="1"/>
          <p:nvPr/>
        </p:nvSpPr>
        <p:spPr>
          <a:xfrm>
            <a:off x="208915" y="2023745"/>
            <a:ext cx="5887085" cy="3415030"/>
          </a:xfrm>
          <a:prstGeom prst="rect">
            <a:avLst/>
          </a:prstGeom>
          <a:noFill/>
        </p:spPr>
        <p:txBody>
          <a:bodyPr wrap="square" rtlCol="0">
            <a:spAutoFit/>
          </a:bodyPr>
          <a:lstStyle/>
          <a:p>
            <a:endParaRPr lang="en-US" altLang="zh-CN"/>
          </a:p>
          <a:p>
            <a:r>
              <a:rPr lang="zh-CN" altLang="en-US"/>
              <a:t>腐蚀原理：</a:t>
            </a:r>
            <a:endParaRPr lang="en-US" altLang="zh-CN"/>
          </a:p>
          <a:p>
            <a:r>
              <a:rPr lang="zh-CN" altLang="en-US"/>
              <a:t>腐蚀：局部最小值</a:t>
            </a:r>
            <a:r>
              <a:rPr lang="en-US" altLang="zh-CN"/>
              <a:t>(</a:t>
            </a:r>
            <a:r>
              <a:rPr lang="zh-CN" altLang="en-US"/>
              <a:t>与膨胀相反</a:t>
            </a:r>
            <a:r>
              <a:rPr lang="en-US" altLang="zh-CN"/>
              <a:t>)</a:t>
            </a:r>
            <a:r>
              <a:rPr lang="zh-CN" altLang="en-US"/>
              <a:t>；</a:t>
            </a:r>
            <a:endParaRPr lang="en-US" altLang="zh-CN"/>
          </a:p>
          <a:p>
            <a:r>
              <a:rPr lang="en-US" altLang="en-US"/>
              <a:t>①</a:t>
            </a:r>
            <a:r>
              <a:rPr lang="zh-CN" altLang="en-US"/>
              <a:t>定义一个卷积核</a:t>
            </a:r>
            <a:r>
              <a:rPr lang="en-US" altLang="zh-CN"/>
              <a:t>B</a:t>
            </a:r>
            <a:r>
              <a:rPr lang="zh-CN" altLang="en-US"/>
              <a:t>，</a:t>
            </a:r>
            <a:endParaRPr lang="en-US" altLang="zh-CN"/>
          </a:p>
          <a:p>
            <a:r>
              <a:rPr lang="zh-CN" altLang="en-US"/>
              <a:t>核可以是任何的形状和大小，且拥有一个单独定义出来的参考点</a:t>
            </a:r>
            <a:r>
              <a:rPr lang="en-US" altLang="zh-CN"/>
              <a:t>-</a:t>
            </a:r>
            <a:r>
              <a:rPr lang="zh-CN" altLang="en-US"/>
              <a:t>锚点</a:t>
            </a:r>
            <a:r>
              <a:rPr lang="en-US" altLang="zh-CN"/>
              <a:t>(anchorpoint)</a:t>
            </a:r>
            <a:r>
              <a:rPr lang="zh-CN" altLang="en-US"/>
              <a:t>；</a:t>
            </a:r>
            <a:endParaRPr lang="en-US" altLang="zh-CN"/>
          </a:p>
          <a:p>
            <a:r>
              <a:rPr lang="zh-CN" altLang="en-US"/>
              <a:t>通常和为带参考点的正方形或者圆盘，可将核称为模板或掩膜；</a:t>
            </a:r>
            <a:endParaRPr lang="en-US" altLang="zh-CN"/>
          </a:p>
          <a:p>
            <a:r>
              <a:rPr lang="en-US" altLang="en-US"/>
              <a:t>②</a:t>
            </a:r>
            <a:r>
              <a:rPr lang="zh-CN" altLang="en-US"/>
              <a:t>将核</a:t>
            </a:r>
            <a:r>
              <a:rPr lang="en-US" altLang="zh-CN"/>
              <a:t>B</a:t>
            </a:r>
            <a:r>
              <a:rPr lang="zh-CN" altLang="en-US"/>
              <a:t>与图像</a:t>
            </a:r>
            <a:r>
              <a:rPr lang="en-US" altLang="zh-CN"/>
              <a:t>A</a:t>
            </a:r>
            <a:r>
              <a:rPr lang="zh-CN" altLang="en-US"/>
              <a:t>进行卷积，计算核</a:t>
            </a:r>
            <a:r>
              <a:rPr lang="en-US" altLang="zh-CN"/>
              <a:t>B</a:t>
            </a:r>
            <a:r>
              <a:rPr lang="zh-CN" altLang="en-US"/>
              <a:t>覆盖区域的像素点最小值；</a:t>
            </a:r>
            <a:endParaRPr lang="en-US" altLang="zh-CN"/>
          </a:p>
          <a:p>
            <a:r>
              <a:rPr lang="en-US" altLang="en-US"/>
              <a:t>③</a:t>
            </a:r>
            <a:r>
              <a:rPr lang="zh-CN" altLang="en-US"/>
              <a:t>将这个最小值赋值给参考点指定的像素；</a:t>
            </a:r>
            <a:endParaRPr lang="en-US" altLang="zh-CN"/>
          </a:p>
          <a:p>
            <a:r>
              <a:rPr lang="zh-CN" altLang="en-US"/>
              <a:t>因此，图像中的高亮区域逐渐减小。</a:t>
            </a:r>
          </a:p>
        </p:txBody>
      </p:sp>
      <p:pic>
        <p:nvPicPr>
          <p:cNvPr id="16" name="图片 15"/>
          <p:cNvPicPr>
            <a:picLocks noChangeAspect="1"/>
          </p:cNvPicPr>
          <p:nvPr/>
        </p:nvPicPr>
        <p:blipFill>
          <a:blip r:embed="rId4"/>
          <a:stretch>
            <a:fillRect/>
          </a:stretch>
        </p:blipFill>
        <p:spPr>
          <a:xfrm>
            <a:off x="6162675" y="1896110"/>
            <a:ext cx="5962650" cy="36957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down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4"/>
          <p:cNvPicPr>
            <a:picLocks noChangeAspect="1"/>
          </p:cNvPicPr>
          <p:nvPr/>
        </p:nvPicPr>
        <p:blipFill>
          <a:blip r:embed="rId2"/>
          <a:stretch>
            <a:fillRect/>
          </a:stretch>
        </p:blipFill>
        <p:spPr>
          <a:xfrm>
            <a:off x="4498975" y="4091940"/>
            <a:ext cx="1958340" cy="2426335"/>
          </a:xfrm>
          <a:prstGeom prst="rect">
            <a:avLst/>
          </a:prstGeom>
          <a:noFill/>
          <a:ln>
            <a:noFill/>
          </a:ln>
        </p:spPr>
      </p:pic>
      <p:sp>
        <p:nvSpPr>
          <p:cNvPr id="9" name="右箭头 8"/>
          <p:cNvSpPr/>
          <p:nvPr/>
        </p:nvSpPr>
        <p:spPr>
          <a:xfrm>
            <a:off x="7196455" y="5052695"/>
            <a:ext cx="847725" cy="504825"/>
          </a:xfrm>
          <a:prstGeom prst="rightArrow">
            <a:avLst/>
          </a:prstGeom>
          <a:gradFill>
            <a:gsLst>
              <a:gs pos="50000">
                <a:schemeClr val="accent4"/>
              </a:gs>
              <a:gs pos="0">
                <a:schemeClr val="accent4">
                  <a:lumMod val="25000"/>
                  <a:lumOff val="75000"/>
                </a:schemeClr>
              </a:gs>
              <a:gs pos="100000">
                <a:schemeClr val="accent4">
                  <a:lumMod val="85000"/>
                </a:schemeClr>
              </a:gs>
            </a:gsLst>
            <a:lin ang="5400000" scaled="1"/>
          </a:gra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6" name="图片 6"/>
          <p:cNvPicPr>
            <a:picLocks noChangeAspect="1"/>
          </p:cNvPicPr>
          <p:nvPr/>
        </p:nvPicPr>
        <p:blipFill>
          <a:blip r:embed="rId3"/>
          <a:stretch>
            <a:fillRect/>
          </a:stretch>
        </p:blipFill>
        <p:spPr>
          <a:xfrm>
            <a:off x="8859520" y="4065905"/>
            <a:ext cx="1976120" cy="2452370"/>
          </a:xfrm>
          <a:prstGeom prst="rect">
            <a:avLst/>
          </a:prstGeom>
          <a:noFill/>
          <a:ln>
            <a:noFill/>
          </a:ln>
        </p:spPr>
      </p:pic>
      <p:sp>
        <p:nvSpPr>
          <p:cNvPr id="5" name="文本框 4"/>
          <p:cNvSpPr txBox="1"/>
          <p:nvPr/>
        </p:nvSpPr>
        <p:spPr>
          <a:xfrm>
            <a:off x="448310" y="287020"/>
            <a:ext cx="4690745" cy="2059940"/>
          </a:xfrm>
          <a:prstGeom prst="rect">
            <a:avLst/>
          </a:prstGeom>
          <a:noFill/>
        </p:spPr>
        <p:txBody>
          <a:bodyPr wrap="square" rtlCol="0">
            <a:noAutofit/>
          </a:bodyPr>
          <a:lstStyle/>
          <a:p>
            <a:r>
              <a:rPr lang="zh-CN" altLang="en-US"/>
              <a:t>膨胀：求局部最大值；</a:t>
            </a:r>
          </a:p>
          <a:p>
            <a:endParaRPr lang="en-US" altLang="zh-CN"/>
          </a:p>
          <a:p>
            <a:r>
              <a:rPr lang="en-US" altLang="en-US"/>
              <a:t>①</a:t>
            </a:r>
            <a:r>
              <a:rPr lang="zh-CN" altLang="en-US"/>
              <a:t>定义一个卷积核</a:t>
            </a:r>
            <a:r>
              <a:rPr lang="en-US" altLang="zh-CN"/>
              <a:t>B</a:t>
            </a:r>
            <a:r>
              <a:rPr lang="zh-CN" altLang="en-US"/>
              <a:t>，</a:t>
            </a:r>
            <a:endParaRPr lang="en-US" altLang="zh-CN"/>
          </a:p>
          <a:p>
            <a:r>
              <a:rPr lang="zh-CN" altLang="en-US"/>
              <a:t>核可以是任何的形状和大小，且拥有一个单独定义出来的参考点</a:t>
            </a:r>
            <a:r>
              <a:rPr lang="en-US" altLang="zh-CN"/>
              <a:t>-</a:t>
            </a:r>
            <a:r>
              <a:rPr lang="zh-CN" altLang="en-US"/>
              <a:t>锚点</a:t>
            </a:r>
            <a:r>
              <a:rPr lang="en-US" altLang="zh-CN"/>
              <a:t>(anchorpoint)</a:t>
            </a:r>
            <a:r>
              <a:rPr lang="zh-CN" altLang="en-US"/>
              <a:t>；</a:t>
            </a:r>
            <a:endParaRPr lang="en-US" altLang="zh-CN"/>
          </a:p>
          <a:p>
            <a:r>
              <a:rPr lang="zh-CN" altLang="en-US"/>
              <a:t>通常和为带参考点的正方形或者圆盘，可将核称为模板或掩膜；</a:t>
            </a:r>
            <a:endParaRPr lang="en-US" altLang="zh-CN"/>
          </a:p>
          <a:p>
            <a:r>
              <a:rPr lang="en-US" altLang="en-US"/>
              <a:t>②</a:t>
            </a:r>
            <a:r>
              <a:rPr lang="zh-CN" altLang="en-US"/>
              <a:t>将核</a:t>
            </a:r>
            <a:r>
              <a:rPr lang="en-US" altLang="zh-CN"/>
              <a:t>B</a:t>
            </a:r>
            <a:r>
              <a:rPr lang="zh-CN" altLang="en-US"/>
              <a:t>与图像</a:t>
            </a:r>
            <a:r>
              <a:rPr lang="en-US" altLang="zh-CN"/>
              <a:t>A</a:t>
            </a:r>
            <a:r>
              <a:rPr lang="zh-CN" altLang="en-US"/>
              <a:t>进行卷积，计算核</a:t>
            </a:r>
            <a:r>
              <a:rPr lang="en-US" altLang="zh-CN"/>
              <a:t>B</a:t>
            </a:r>
            <a:r>
              <a:rPr lang="zh-CN" altLang="en-US"/>
              <a:t>覆盖区域的像素点最大值；</a:t>
            </a:r>
            <a:endParaRPr lang="en-US" altLang="zh-CN"/>
          </a:p>
          <a:p>
            <a:r>
              <a:rPr lang="en-US" altLang="en-US"/>
              <a:t>③</a:t>
            </a:r>
            <a:r>
              <a:rPr lang="zh-CN" altLang="en-US"/>
              <a:t>将这个最大值赋值给参考点指定的像素；</a:t>
            </a:r>
            <a:endParaRPr lang="en-US" altLang="zh-CN"/>
          </a:p>
          <a:p>
            <a:r>
              <a:rPr lang="zh-CN" altLang="en-US"/>
              <a:t>因此，图像中的高亮区域逐渐增长。</a:t>
            </a:r>
          </a:p>
        </p:txBody>
      </p:sp>
      <p:pic>
        <p:nvPicPr>
          <p:cNvPr id="11" name="图片 10"/>
          <p:cNvPicPr>
            <a:picLocks noChangeAspect="1"/>
          </p:cNvPicPr>
          <p:nvPr/>
        </p:nvPicPr>
        <p:blipFill>
          <a:blip r:embed="rId4"/>
          <a:stretch>
            <a:fillRect/>
          </a:stretch>
        </p:blipFill>
        <p:spPr>
          <a:xfrm>
            <a:off x="5994400" y="287020"/>
            <a:ext cx="5506085" cy="3289300"/>
          </a:xfrm>
          <a:prstGeom prst="rect">
            <a:avLst/>
          </a:prstGeom>
        </p:spPr>
      </p:pic>
      <p:sp>
        <p:nvSpPr>
          <p:cNvPr id="3" name="文本框 2"/>
          <p:cNvSpPr txBox="1"/>
          <p:nvPr/>
        </p:nvSpPr>
        <p:spPr>
          <a:xfrm>
            <a:off x="1176020" y="4014470"/>
            <a:ext cx="2856865" cy="1198880"/>
          </a:xfrm>
          <a:prstGeom prst="rect">
            <a:avLst/>
          </a:prstGeom>
          <a:noFill/>
        </p:spPr>
        <p:txBody>
          <a:bodyPr wrap="square" rtlCol="0">
            <a:spAutoFit/>
          </a:bodyPr>
          <a:lstStyle/>
          <a:p>
            <a:r>
              <a:rPr lang="zh-CN" altLang="en-US" sz="2400">
                <a:solidFill>
                  <a:schemeClr val="accent6">
                    <a:lumMod val="50000"/>
                  </a:schemeClr>
                </a:solidFill>
              </a:rPr>
              <a:t>原先的图像在进行腐蚀和膨胀操作后演的变化：</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1" presetClass="entr" presetSubtype="0" fill="hold" nodeType="clickEffect">
                                  <p:stCondLst>
                                    <p:cond delay="0"/>
                                  </p:stCondLst>
                                  <p:childTnLst>
                                    <p:set>
                                      <p:cBhvr>
                                        <p:cTn id="11" dur="1000">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分水岭算法</a:t>
            </a:r>
          </a:p>
        </p:txBody>
      </p:sp>
      <p:sp>
        <p:nvSpPr>
          <p:cNvPr id="3" name="文本框 2"/>
          <p:cNvSpPr txBox="1"/>
          <p:nvPr/>
        </p:nvSpPr>
        <p:spPr>
          <a:xfrm>
            <a:off x="403225" y="1311275"/>
            <a:ext cx="5435600" cy="2306955"/>
          </a:xfrm>
          <a:prstGeom prst="rect">
            <a:avLst/>
          </a:prstGeom>
        </p:spPr>
        <p:txBody>
          <a:bodyPr wrap="square">
            <a:spAutoFit/>
          </a:bodyPr>
          <a:lstStyle/>
          <a:p>
            <a:pPr marL="0" indent="0" algn="just" defTabSz="266700">
              <a:spcBef>
                <a:spcPct val="0"/>
              </a:spcBef>
              <a:spcAft>
                <a:spcPct val="0"/>
              </a:spcAft>
            </a:pPr>
            <a:r>
              <a:rPr lang="en-US" altLang="zh-CN">
                <a:latin typeface="Calibri" panose="020F0502020204030204"/>
                <a:ea typeface="宋体" panose="02010600030101010101" pitchFamily="2" charset="-122"/>
              </a:rPr>
              <a:t>  </a:t>
            </a:r>
            <a:r>
              <a:rPr lang="zh-CN" altLang="en-US">
                <a:latin typeface="Calibri" panose="020F0502020204030204"/>
                <a:ea typeface="宋体" panose="02010600030101010101" pitchFamily="2" charset="-122"/>
              </a:rPr>
              <a:t>分水岭算法是一种常用于图像分割的算法，特别适合分割重叠或粘连的对象。它基于拓扑地形的概念，将灰度图像视为一个三维地形，其中灰度值代表高度。算法的目标是根据像素强度创建分割线，像是山谷中的分水岭，从而将不同区域分开。</a:t>
            </a:r>
          </a:p>
          <a:p>
            <a:pPr marL="0" indent="0" algn="just" defTabSz="266700">
              <a:spcBef>
                <a:spcPct val="0"/>
              </a:spcBef>
              <a:spcAft>
                <a:spcPct val="0"/>
              </a:spcAft>
            </a:pPr>
            <a:r>
              <a:rPr lang="en-US" altLang="zh-CN">
                <a:latin typeface="Calibri" panose="020F0502020204030204"/>
                <a:ea typeface="宋体" panose="02010600030101010101" pitchFamily="2" charset="-122"/>
              </a:rPr>
              <a:t>  </a:t>
            </a:r>
            <a:r>
              <a:rPr lang="zh-CN" altLang="en-US">
                <a:latin typeface="Calibri" panose="020F0502020204030204"/>
                <a:ea typeface="宋体" panose="02010600030101010101" pitchFamily="2" charset="-122"/>
              </a:rPr>
              <a:t>分水岭算法在处理古陶瓷图像时，可以将复杂的器型边界准确划分为不同区域，从而提高了特征提取的完整性和准确性。</a:t>
            </a:r>
          </a:p>
        </p:txBody>
      </p:sp>
      <p:pic>
        <p:nvPicPr>
          <p:cNvPr id="6" name="图片 6"/>
          <p:cNvPicPr>
            <a:picLocks noChangeAspect="1"/>
          </p:cNvPicPr>
          <p:nvPr/>
        </p:nvPicPr>
        <p:blipFill>
          <a:blip r:embed="rId2"/>
          <a:stretch>
            <a:fillRect/>
          </a:stretch>
        </p:blipFill>
        <p:spPr>
          <a:xfrm>
            <a:off x="4119880" y="3808730"/>
            <a:ext cx="1976120" cy="2452370"/>
          </a:xfrm>
          <a:prstGeom prst="rect">
            <a:avLst/>
          </a:prstGeom>
          <a:noFill/>
          <a:ln>
            <a:noFill/>
          </a:ln>
        </p:spPr>
      </p:pic>
      <p:sp>
        <p:nvSpPr>
          <p:cNvPr id="9" name="右箭头 8"/>
          <p:cNvSpPr/>
          <p:nvPr/>
        </p:nvSpPr>
        <p:spPr>
          <a:xfrm>
            <a:off x="6786880" y="4624070"/>
            <a:ext cx="847725" cy="504825"/>
          </a:xfrm>
          <a:prstGeom prst="rightArrow">
            <a:avLst/>
          </a:prstGeom>
          <a:gradFill>
            <a:gsLst>
              <a:gs pos="50000">
                <a:schemeClr val="accent4"/>
              </a:gs>
              <a:gs pos="0">
                <a:schemeClr val="accent4">
                  <a:lumMod val="25000"/>
                  <a:lumOff val="75000"/>
                </a:schemeClr>
              </a:gs>
              <a:gs pos="100000">
                <a:schemeClr val="accent4">
                  <a:lumMod val="85000"/>
                </a:schemeClr>
              </a:gs>
            </a:gsLst>
            <a:lin ang="5400000" scaled="1"/>
          </a:gra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7" name="图片 7"/>
          <p:cNvPicPr>
            <a:picLocks noChangeAspect="1"/>
          </p:cNvPicPr>
          <p:nvPr/>
        </p:nvPicPr>
        <p:blipFill>
          <a:blip r:embed="rId3"/>
          <a:stretch>
            <a:fillRect/>
          </a:stretch>
        </p:blipFill>
        <p:spPr>
          <a:xfrm>
            <a:off x="8325485" y="3926840"/>
            <a:ext cx="1884045" cy="2334260"/>
          </a:xfrm>
          <a:prstGeom prst="rect">
            <a:avLst/>
          </a:prstGeom>
          <a:noFill/>
          <a:ln>
            <a:noFill/>
          </a:ln>
        </p:spPr>
      </p:pic>
      <p:pic>
        <p:nvPicPr>
          <p:cNvPr id="5" name="图片 4"/>
          <p:cNvPicPr>
            <a:picLocks noChangeAspect="1"/>
          </p:cNvPicPr>
          <p:nvPr/>
        </p:nvPicPr>
        <p:blipFill>
          <a:blip r:embed="rId4"/>
          <a:stretch>
            <a:fillRect/>
          </a:stretch>
        </p:blipFill>
        <p:spPr>
          <a:xfrm>
            <a:off x="6362700" y="477520"/>
            <a:ext cx="4953635" cy="30702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Title 223"/>
          <p:cNvSpPr>
            <a:spLocks noGrp="1"/>
          </p:cNvSpPr>
          <p:nvPr/>
        </p:nvSpPr>
        <p:spPr>
          <a:xfrm>
            <a:off x="579120" y="257810"/>
            <a:ext cx="10858500" cy="657860"/>
          </a:xfrm>
          <a:prstGeom prst="rect">
            <a:avLst/>
          </a:prstGeom>
        </p:spPr>
        <p:txBody>
          <a:bodyPr vert="horz" wrap="square"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pPr lvl="0"/>
            <a:r>
              <a:rPr lang="en-US" altLang="zh-CN"/>
              <a:t>3.Freeman</a:t>
            </a:r>
            <a:r>
              <a:rPr lang="zh-CN" altLang="en-US"/>
              <a:t>编码</a:t>
            </a:r>
          </a:p>
        </p:txBody>
      </p:sp>
      <p:sp>
        <p:nvSpPr>
          <p:cNvPr id="4" name="文本框 3"/>
          <p:cNvSpPr txBox="1"/>
          <p:nvPr/>
        </p:nvSpPr>
        <p:spPr>
          <a:xfrm>
            <a:off x="845820" y="1318895"/>
            <a:ext cx="3505835" cy="4416425"/>
          </a:xfrm>
          <a:prstGeom prst="rect">
            <a:avLst/>
          </a:prstGeom>
          <a:noFill/>
        </p:spPr>
        <p:txBody>
          <a:bodyPr wrap="square" rtlCol="0">
            <a:noAutofit/>
          </a:bodyPr>
          <a:lstStyle/>
          <a:p>
            <a:r>
              <a:rPr lang="en-US" altLang="zh-CN" sz="2000"/>
              <a:t>  </a:t>
            </a:r>
          </a:p>
          <a:p>
            <a:r>
              <a:rPr lang="en-US" altLang="zh-CN" sz="2000">
                <a:solidFill>
                  <a:schemeClr val="accent6">
                    <a:lumMod val="50000"/>
                  </a:schemeClr>
                </a:solidFill>
              </a:rPr>
              <a:t>  </a:t>
            </a:r>
            <a:r>
              <a:rPr lang="zh-CN" altLang="en-US" sz="2000">
                <a:solidFill>
                  <a:schemeClr val="accent6">
                    <a:lumMod val="50000"/>
                  </a:schemeClr>
                </a:solidFill>
              </a:rPr>
              <a:t>为确保古陶瓷器型特征的旋转不变性，可使用了链码（</a:t>
            </a:r>
            <a:r>
              <a:rPr lang="en-US" altLang="zh-CN" sz="2000">
                <a:solidFill>
                  <a:schemeClr val="accent6">
                    <a:lumMod val="50000"/>
                  </a:schemeClr>
                </a:solidFill>
              </a:rPr>
              <a:t>Freeman</a:t>
            </a:r>
            <a:r>
              <a:rPr lang="zh-CN" altLang="en-US" sz="2000">
                <a:solidFill>
                  <a:schemeClr val="accent6">
                    <a:lumMod val="50000"/>
                  </a:schemeClr>
                </a:solidFill>
              </a:rPr>
              <a:t>链码）来描述器型图像的边缘特征。链码是一种将轮廓表示为一系列方向编码的方式，能够通过对每个像素的邻接像素的相对位置进行编码，便于提取出器型的完整边界信息</a:t>
            </a:r>
          </a:p>
          <a:p>
            <a:endParaRPr lang="zh-CN" altLang="en-US" sz="2000">
              <a:solidFill>
                <a:schemeClr val="accent6">
                  <a:lumMod val="50000"/>
                </a:schemeClr>
              </a:solidFill>
            </a:endParaRPr>
          </a:p>
          <a:p>
            <a:endParaRPr lang="zh-CN" altLang="en-US" sz="2000">
              <a:solidFill>
                <a:schemeClr val="accent4">
                  <a:lumMod val="50000"/>
                </a:schemeClr>
              </a:solidFill>
            </a:endParaRPr>
          </a:p>
        </p:txBody>
      </p:sp>
      <p:sp>
        <p:nvSpPr>
          <p:cNvPr id="5" name="文本框 4"/>
          <p:cNvSpPr txBox="1"/>
          <p:nvPr/>
        </p:nvSpPr>
        <p:spPr>
          <a:xfrm>
            <a:off x="5838190" y="785495"/>
            <a:ext cx="5855970" cy="2861310"/>
          </a:xfrm>
          <a:prstGeom prst="rect">
            <a:avLst/>
          </a:prstGeom>
          <a:noFill/>
        </p:spPr>
        <p:txBody>
          <a:bodyPr wrap="square" rtlCol="0">
            <a:spAutoFit/>
          </a:bodyPr>
          <a:lstStyle/>
          <a:p>
            <a:r>
              <a:rPr lang="zh-CN" altLang="en-US">
                <a:solidFill>
                  <a:schemeClr val="accent4">
                    <a:lumMod val="50000"/>
                  </a:schemeClr>
                </a:solidFill>
              </a:rPr>
              <a:t>  在Freeman链码中，通常采用八方向编码，即将每个像素的方向分为八种，分别对应0到7的编号。</a:t>
            </a:r>
          </a:p>
          <a:p>
            <a:endParaRPr lang="zh-CN" altLang="en-US">
              <a:solidFill>
                <a:schemeClr val="accent4">
                  <a:lumMod val="50000"/>
                </a:schemeClr>
              </a:solidFill>
            </a:endParaRPr>
          </a:p>
          <a:p>
            <a:r>
              <a:rPr lang="zh-CN" altLang="en-US">
                <a:solidFill>
                  <a:schemeClr val="accent4">
                    <a:lumMod val="50000"/>
                  </a:schemeClr>
                </a:solidFill>
              </a:rPr>
              <a:t>例如：</a:t>
            </a:r>
          </a:p>
          <a:p>
            <a:r>
              <a:rPr lang="zh-CN" altLang="en-US">
                <a:solidFill>
                  <a:schemeClr val="accent4">
                    <a:lumMod val="50000"/>
                  </a:schemeClr>
                </a:solidFill>
              </a:rPr>
              <a:t>0：右  1：右上  2：上  3：左上  4：左</a:t>
            </a:r>
          </a:p>
          <a:p>
            <a:r>
              <a:rPr lang="zh-CN" altLang="en-US">
                <a:solidFill>
                  <a:schemeClr val="accent4">
                    <a:lumMod val="50000"/>
                  </a:schemeClr>
                </a:solidFill>
              </a:rPr>
              <a:t>5：左下  6：下   7：右下</a:t>
            </a:r>
          </a:p>
          <a:p>
            <a:endParaRPr lang="zh-CN" altLang="en-US"/>
          </a:p>
          <a:p>
            <a:r>
              <a:rPr lang="en-US" altLang="zh-CN">
                <a:solidFill>
                  <a:schemeClr val="accent6">
                    <a:lumMod val="50000"/>
                  </a:schemeClr>
                </a:solidFill>
                <a:sym typeface="+mn-ea"/>
              </a:rPr>
              <a:t> </a:t>
            </a:r>
            <a:r>
              <a:rPr lang="zh-CN" altLang="en-US">
                <a:solidFill>
                  <a:schemeClr val="accent4">
                    <a:lumMod val="50000"/>
                  </a:schemeClr>
                </a:solidFill>
                <a:sym typeface="+mn-ea"/>
              </a:rPr>
              <a:t>这样，边界就能以一系列离散的方向值（链码）表示出来，使得物体的轮廓信息更加简洁和可处理。</a:t>
            </a:r>
            <a:endParaRPr lang="zh-CN" altLang="en-US">
              <a:solidFill>
                <a:schemeClr val="accent4">
                  <a:lumMod val="50000"/>
                </a:schemeClr>
              </a:solidFill>
            </a:endParaRPr>
          </a:p>
          <a:p>
            <a:endParaRPr lang="zh-CN" altLang="en-US"/>
          </a:p>
        </p:txBody>
      </p:sp>
      <p:pic>
        <p:nvPicPr>
          <p:cNvPr id="6" name="图片 8"/>
          <p:cNvPicPr>
            <a:picLocks noChangeAspect="1"/>
          </p:cNvPicPr>
          <p:nvPr/>
        </p:nvPicPr>
        <p:blipFill>
          <a:blip r:embed="rId2"/>
          <a:stretch>
            <a:fillRect/>
          </a:stretch>
        </p:blipFill>
        <p:spPr>
          <a:xfrm>
            <a:off x="4993640" y="3646805"/>
            <a:ext cx="7005320" cy="277050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1325" y="0"/>
            <a:ext cx="10858500" cy="1028700"/>
          </a:xfrm>
        </p:spPr>
        <p:txBody>
          <a:bodyPr/>
          <a:lstStyle/>
          <a:p>
            <a:r>
              <a:rPr lang="en-US" altLang="zh-CN"/>
              <a:t>4.</a:t>
            </a:r>
            <a:r>
              <a:rPr lang="zh-CN" altLang="en-US"/>
              <a:t>相似度计算</a:t>
            </a:r>
          </a:p>
        </p:txBody>
      </p:sp>
      <p:sp>
        <p:nvSpPr>
          <p:cNvPr id="3" name="文本框 2"/>
          <p:cNvSpPr txBox="1"/>
          <p:nvPr/>
        </p:nvSpPr>
        <p:spPr>
          <a:xfrm>
            <a:off x="1025525" y="1395730"/>
            <a:ext cx="4184650" cy="2245360"/>
          </a:xfrm>
          <a:prstGeom prst="rect">
            <a:avLst/>
          </a:prstGeom>
        </p:spPr>
        <p:txBody>
          <a:bodyPr wrap="square">
            <a:spAutoFit/>
          </a:bodyPr>
          <a:lstStyle/>
          <a:p>
            <a:pPr marL="0" indent="266700" algn="just" defTabSz="266700">
              <a:spcBef>
                <a:spcPct val="0"/>
              </a:spcBef>
              <a:spcAft>
                <a:spcPct val="0"/>
              </a:spcAft>
            </a:pPr>
            <a:r>
              <a:rPr lang="zh-CN" altLang="en-US" sz="2000">
                <a:solidFill>
                  <a:schemeClr val="accent4">
                    <a:lumMod val="50000"/>
                  </a:schemeClr>
                </a:solidFill>
                <a:latin typeface="Calibri" panose="020F0502020204030204"/>
                <a:ea typeface="宋体" panose="02010600030101010101" pitchFamily="2" charset="-122"/>
              </a:rPr>
              <a:t>器型的一致性是指同一器型在不同角度的链码特征是不一样的</a:t>
            </a:r>
            <a:r>
              <a:rPr lang="en-US" altLang="zh-CN" sz="2000">
                <a:solidFill>
                  <a:schemeClr val="accent4">
                    <a:lumMod val="50000"/>
                  </a:schemeClr>
                </a:solidFill>
                <a:latin typeface="Calibri" panose="020F0502020204030204"/>
                <a:ea typeface="Calibri" panose="020F0502020204030204"/>
              </a:rPr>
              <a:t>,</a:t>
            </a:r>
            <a:r>
              <a:rPr lang="zh-CN" altLang="en-US" sz="2000">
                <a:solidFill>
                  <a:schemeClr val="accent4">
                    <a:lumMod val="50000"/>
                  </a:schemeClr>
                </a:solidFill>
                <a:latin typeface="Calibri" panose="020F0502020204030204"/>
                <a:ea typeface="宋体" panose="02010600030101010101" pitchFamily="2" charset="-122"/>
              </a:rPr>
              <a:t>而八链码特征可以通 过原链码、归一码和差分码等实现一致性的检测器型的一致性。</a:t>
            </a:r>
          </a:p>
          <a:p>
            <a:pPr marL="0" indent="266700" algn="just" defTabSz="266700">
              <a:spcBef>
                <a:spcPct val="0"/>
              </a:spcBef>
              <a:spcAft>
                <a:spcPct val="0"/>
              </a:spcAft>
            </a:pPr>
            <a:r>
              <a:rPr lang="zh-CN" altLang="en-US" sz="2000">
                <a:solidFill>
                  <a:schemeClr val="accent4">
                    <a:lumMod val="50000"/>
                  </a:schemeClr>
                </a:solidFill>
                <a:latin typeface="Calibri" panose="020F0502020204030204"/>
                <a:ea typeface="宋体" panose="02010600030101010101" pitchFamily="2" charset="-122"/>
              </a:rPr>
              <a:t>假设两个古陶瓷器型图像特征分别为</a:t>
            </a:r>
            <a:r>
              <a:rPr lang="en-US" altLang="zh-CN" sz="2000">
                <a:solidFill>
                  <a:schemeClr val="accent4">
                    <a:lumMod val="50000"/>
                  </a:schemeClr>
                </a:solidFill>
                <a:latin typeface="Calibri" panose="020F0502020204030204"/>
                <a:ea typeface="Calibri" panose="020F0502020204030204"/>
              </a:rPr>
              <a:t>X</a:t>
            </a:r>
            <a:r>
              <a:rPr lang="zh-CN" altLang="en-US" sz="2000">
                <a:solidFill>
                  <a:schemeClr val="accent4">
                    <a:lumMod val="50000"/>
                  </a:schemeClr>
                </a:solidFill>
                <a:latin typeface="Calibri" panose="020F0502020204030204"/>
                <a:ea typeface="宋体" panose="02010600030101010101" pitchFamily="2" charset="-122"/>
              </a:rPr>
              <a:t>和</a:t>
            </a:r>
            <a:r>
              <a:rPr lang="en-US" altLang="zh-CN" sz="2000">
                <a:solidFill>
                  <a:schemeClr val="accent4">
                    <a:lumMod val="50000"/>
                  </a:schemeClr>
                </a:solidFill>
                <a:latin typeface="Calibri" panose="020F0502020204030204"/>
                <a:ea typeface="Calibri" panose="020F0502020204030204"/>
              </a:rPr>
              <a:t>Y,</a:t>
            </a:r>
            <a:r>
              <a:rPr lang="zh-CN" altLang="en-US" sz="2000">
                <a:solidFill>
                  <a:schemeClr val="accent4">
                    <a:lumMod val="50000"/>
                  </a:schemeClr>
                </a:solidFill>
                <a:latin typeface="Calibri" panose="020F0502020204030204"/>
                <a:ea typeface="宋体" panose="02010600030101010101" pitchFamily="2" charset="-122"/>
              </a:rPr>
              <a:t>则相似性为</a:t>
            </a:r>
            <a:r>
              <a:rPr lang="en-US" altLang="zh-CN" sz="2000">
                <a:solidFill>
                  <a:schemeClr val="accent4">
                    <a:lumMod val="50000"/>
                  </a:schemeClr>
                </a:solidFill>
                <a:latin typeface="Calibri" panose="020F0502020204030204"/>
                <a:ea typeface="Calibri" panose="020F0502020204030204"/>
              </a:rPr>
              <a:t>:</a:t>
            </a:r>
          </a:p>
        </p:txBody>
      </p:sp>
      <p:pic>
        <p:nvPicPr>
          <p:cNvPr id="11" name="图片 11"/>
          <p:cNvPicPr>
            <a:picLocks noChangeAspect="1"/>
          </p:cNvPicPr>
          <p:nvPr/>
        </p:nvPicPr>
        <p:blipFill>
          <a:blip r:embed="rId2"/>
          <a:stretch>
            <a:fillRect/>
          </a:stretch>
        </p:blipFill>
        <p:spPr>
          <a:xfrm>
            <a:off x="939800" y="4392930"/>
            <a:ext cx="5007610" cy="569595"/>
          </a:xfrm>
          <a:prstGeom prst="rect">
            <a:avLst/>
          </a:prstGeom>
          <a:noFill/>
          <a:ln>
            <a:noFill/>
          </a:ln>
        </p:spPr>
      </p:pic>
      <p:pic>
        <p:nvPicPr>
          <p:cNvPr id="12" name="图片 12"/>
          <p:cNvPicPr>
            <a:picLocks noChangeAspect="1"/>
          </p:cNvPicPr>
          <p:nvPr/>
        </p:nvPicPr>
        <p:blipFill>
          <a:blip r:embed="rId3"/>
          <a:stretch>
            <a:fillRect/>
          </a:stretch>
        </p:blipFill>
        <p:spPr>
          <a:xfrm>
            <a:off x="968375" y="5356860"/>
            <a:ext cx="8742045" cy="570230"/>
          </a:xfrm>
          <a:prstGeom prst="rect">
            <a:avLst/>
          </a:prstGeom>
          <a:noFill/>
          <a:ln>
            <a:noFill/>
          </a:ln>
        </p:spPr>
      </p:pic>
      <p:pic>
        <p:nvPicPr>
          <p:cNvPr id="5" name="图片 4"/>
          <p:cNvPicPr>
            <a:picLocks noChangeAspect="1"/>
          </p:cNvPicPr>
          <p:nvPr/>
        </p:nvPicPr>
        <p:blipFill>
          <a:blip r:embed="rId4"/>
          <a:stretch>
            <a:fillRect/>
          </a:stretch>
        </p:blipFill>
        <p:spPr>
          <a:xfrm>
            <a:off x="6376670" y="798830"/>
            <a:ext cx="5153025" cy="34385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OFFICEPLUS.IMAGE" val="New_Batches_0201_Outline/20240201/images_object_15001_16000/c4407a9e-180b-4fc6-8b5a-1d15aaaf673e-2.source.default.zh-Hans.jpg"/>
  <p:tag name="OFFICEPLUS.THEME" val="New_Batches_0201_Outline/20240201/images_object_15001_16000/c4407a9e-180b-4fc6-8b5a-1d15aaaf673e-2.source.default.zh-Hans-4.pptx"/>
  <p:tag name="OFFICEPLUS.OUTLINE" val="1089743"/>
  <p:tag name="OFFICEPLUS.OUTLINEEXTERNAL" val="16567356-eef7-4755-27b0-48b3fec83a48"/>
  <p:tag name="COMMONDATA" val="eyJoZGlkIjoiN2YzNjBkOTgyNWQ1YTMxYzM3MzMwNWFiODNmOWIzYWM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301.3642519685039,&quot;left&quot;:74.02850393700787,&quot;top&quot;:138.1128346456693,&quot;width&quot;:813.6988976377952}"/>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301.3642519685039,&quot;left&quot;:74.02850393700787,&quot;top&quot;:138.1128346456693,&quot;width&quot;:813.6988976377952}"/>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276.8011023622047,&quot;left&quot;:22.598188976377973,&quot;top&quot;:186.2754330708661,&quot;width&quot;:884.8302362204724}"/>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276.8011023622047,&quot;left&quot;:22.598188976377973,&quot;top&quot;:186.2754330708661,&quot;width&quot;:884.8302362204724}"/>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301.3642519685039,&quot;left&quot;:74.02850393700787,&quot;top&quot;:138.1128346456693,&quot;width&quot;:813.6988976377952}"/>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301.3642519685039,&quot;left&quot;:74.02850393700787,&quot;top&quot;:138.1128346456693,&quot;width&quot;:813.6988976377952}"/>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281.5471653543306,&quot;left&quot;:-11.315275590551119,&quot;top&quot;:183.6254330708661,&quot;width&quot;:918.7437007874014}"/>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281.5471653543306,&quot;left&quot;:-11.315275590551119,&quot;top&quot;:183.6254330708661,&quot;width&quot;:918.7437007874014}"/>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281.5471653543306,&quot;left&quot;:-11.315275590551119,&quot;top&quot;:183.6254330708661,&quot;width&quot;:918.7437007874014}"/>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281.5471653543306,&quot;left&quot;:-11.315275590551119,&quot;top&quot;:183.6254330708661,&quot;width&quot;:918.7437007874014}"/>
</p:tagLst>
</file>

<file path=ppt/tags/tag2.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8065351"/>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281.5471653543306,&quot;left&quot;:-11.315275590551119,&quot;top&quot;:183.6254330708661,&quot;width&quot;:918.7437007874014}"/>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281.5471653543306,&quot;left&quot;:-11.315275590551119,&quot;top&quot;:183.6254330708661,&quot;width&quot;:918.7437007874014}"/>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281.5471653543306,&quot;left&quot;:-11.315275590551119,&quot;top&quot;:183.6254330708661,&quot;width&quot;:918.7437007874014}"/>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281.5471653543306,&quot;left&quot;:-11.315275590551119,&quot;top&quot;:183.6254330708661,&quot;width&quot;:918.7437007874014}"/>
</p:tagLst>
</file>

<file path=ppt/tags/tag24.xml><?xml version="1.0" encoding="utf-8"?>
<p:tagLst xmlns:a="http://schemas.openxmlformats.org/drawingml/2006/main" xmlns:r="http://schemas.openxmlformats.org/officeDocument/2006/relationships" xmlns:p="http://schemas.openxmlformats.org/presentationml/2006/main">
  <p:tag name="OFFICEPLUS.TEMPLATE" val="331689d7-5f7b-4688-a537-19170ae825f0.pptx"/>
  <p:tag name="OFFICEPLUS.TAG" val="bd142c3d-b2ac-49d2-945d-a40ea7d68a02"/>
  <p:tag name="OFFICEPLUS.OUTLINECONTENT" val="28931836"/>
</p:tagLst>
</file>

<file path=ppt/tags/tag25.xml><?xml version="1.0" encoding="utf-8"?>
<p:tagLst xmlns:a="http://schemas.openxmlformats.org/drawingml/2006/main" xmlns:r="http://schemas.openxmlformats.org/officeDocument/2006/relationships" xmlns:p="http://schemas.openxmlformats.org/presentationml/2006/main">
  <p:tag name="OFFICEPLUS.TEMPLATE" val="331689d7-5f7b-4688-a537-19170ae825f0.pptx"/>
  <p:tag name="OFFICEPLUS.TAG" val="bd142c3d-b2ac-49d2-945d-a40ea7d68a02"/>
  <p:tag name="OFFICEPLUS.OUTLINECONTENT" val="28931836"/>
</p:tagLst>
</file>

<file path=ppt/tags/tag26.xml><?xml version="1.0" encoding="utf-8"?>
<p:tagLst xmlns:a="http://schemas.openxmlformats.org/drawingml/2006/main" xmlns:r="http://schemas.openxmlformats.org/officeDocument/2006/relationships" xmlns:p="http://schemas.openxmlformats.org/presentationml/2006/main">
  <p:tag name="OFFICEPLUS.TEMPLATE" val="34b1400b-ffdf-40c5-b043-8de370d43edc.pptx"/>
  <p:tag name="OFFICEPLUS.TAG" val="2beb2bf3-40ba-4876-8eff-8450af69fbd8"/>
  <p:tag name="OFFICEPLUS.OUTLINECONTENT" val="28931851"/>
</p:tagLst>
</file>

<file path=ppt/tags/tag27.xml><?xml version="1.0" encoding="utf-8"?>
<p:tagLst xmlns:a="http://schemas.openxmlformats.org/drawingml/2006/main" xmlns:r="http://schemas.openxmlformats.org/officeDocument/2006/relationships" xmlns:p="http://schemas.openxmlformats.org/presentationml/2006/main">
  <p:tag name="OFFICEPLUS.TEMPLATE" val="bfb31a4c-0790-4f59-b9e0-540c296cb11f.pptx"/>
  <p:tag name="OFFICEPLUS.TAG" val="2beb2bf3-40ba-4876-8eff-8450af69fbd8"/>
  <p:tag name="OFFICEPLUS.OUTLINECONTENT" val="28931839"/>
</p:tagLst>
</file>

<file path=ppt/tags/tag28.xml><?xml version="1.0" encoding="utf-8"?>
<p:tagLst xmlns:a="http://schemas.openxmlformats.org/drawingml/2006/main" xmlns:r="http://schemas.openxmlformats.org/officeDocument/2006/relationships" xmlns:p="http://schemas.openxmlformats.org/presentationml/2006/main">
  <p:tag name="OFFICEPLUS.TEMPLATE" val="34b1400b-ffdf-40c5-b043-8de370d43edc.pptx"/>
  <p:tag name="OFFICEPLUS.TAG" val="2beb2bf3-40ba-4876-8eff-8450af69fbd8"/>
  <p:tag name="OFFICEPLUS.OUTLINECONTENT" val="28931851"/>
</p:tagLst>
</file>

<file path=ppt/tags/tag29.xml><?xml version="1.0" encoding="utf-8"?>
<p:tagLst xmlns:a="http://schemas.openxmlformats.org/drawingml/2006/main" xmlns:r="http://schemas.openxmlformats.org/officeDocument/2006/relationships" xmlns:p="http://schemas.openxmlformats.org/presentationml/2006/main">
  <p:tag name="OFFICEPLUS.TAG" val="e69c5ac3-dafd-4b9a-bbf1-d26a1016f816"/>
</p:tagLst>
</file>

<file path=ppt/tags/tag3.xml><?xml version="1.0" encoding="utf-8"?>
<p:tagLst xmlns:a="http://schemas.openxmlformats.org/drawingml/2006/main" xmlns:r="http://schemas.openxmlformats.org/officeDocument/2006/relationships" xmlns:p="http://schemas.openxmlformats.org/presentationml/2006/main">
  <p:tag name="OFFICEPLUS.TEMPLATE" val="2c03cbb0-56b9-4c88-9cb1-5b1ed3226466.pptx"/>
  <p:tag name="OFFICEPLUS.TAG" val="bd142c3d-b2ac-49d2-945d-a40ea7d68a02"/>
  <p:tag name="OFFICEPLUS.OUTLINECONTENT" val="28931835"/>
</p:tagLst>
</file>

<file path=ppt/tags/tag4.xml><?xml version="1.0" encoding="utf-8"?>
<p:tagLst xmlns:a="http://schemas.openxmlformats.org/drawingml/2006/main" xmlns:r="http://schemas.openxmlformats.org/officeDocument/2006/relationships" xmlns:p="http://schemas.openxmlformats.org/presentationml/2006/main">
  <p:tag name="OFFICEPLUS.TEMPLATE" val="bfb31a4c-0790-4f59-b9e0-540c296cb11f.pptx"/>
  <p:tag name="OFFICEPLUS.TAG" val="2beb2bf3-40ba-4876-8eff-8450af69fbd8"/>
  <p:tag name="OFFICEPLUS.OUTLINECONTENT" val="28931839"/>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281.5471653543306,&quot;left&quot;:-11.315275590551119,&quot;top&quot;:183.6254330708661,&quot;width&quot;:918.7437007874014}"/>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276.8011023622047,&quot;left&quot;:22.598188976377973,&quot;top&quot;:186.2754330708661,&quot;width&quot;:884.8302362204724}"/>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276.8011023622047,&quot;left&quot;:22.598188976377973,&quot;top&quot;:186.2754330708661,&quot;width&quot;:884.8302362204724}"/>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301.3642519685039,&quot;left&quot;:74.02850393700787,&quot;top&quot;:138.1128346456693,&quot;width&quot;:813.6988976377952}"/>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301.3642519685039,&quot;left&quot;:74.02850393700787,&quot;top&quot;:138.1128346456693,&quot;width&quot;:813.6988976377952}"/>
</p:tagLst>
</file>

<file path=ppt/theme/theme1.xml><?xml version="1.0" encoding="utf-8"?>
<a:theme xmlns:a="http://schemas.openxmlformats.org/drawingml/2006/main" name="Designed by OfficePLUS">
  <a:themeElements>
    <a:clrScheme name="OfficePLUS">
      <a:dk1>
        <a:srgbClr val="000000"/>
      </a:dk1>
      <a:lt1>
        <a:srgbClr val="FFFFFF"/>
      </a:lt1>
      <a:dk2>
        <a:srgbClr val="778495"/>
      </a:dk2>
      <a:lt2>
        <a:srgbClr val="F0F0F0"/>
      </a:lt2>
      <a:accent1>
        <a:srgbClr val="742100"/>
      </a:accent1>
      <a:accent2>
        <a:srgbClr val="FFAA3B"/>
      </a:accent2>
      <a:accent3>
        <a:srgbClr val="A03F00"/>
      </a:accent3>
      <a:accent4>
        <a:srgbClr val="FF870A"/>
      </a:accent4>
      <a:accent5>
        <a:srgbClr val="D46400"/>
      </a:accent5>
      <a:accent6>
        <a:srgbClr val="FFBA58"/>
      </a:accent6>
      <a:hlink>
        <a:srgbClr val="4472C4"/>
      </a:hlink>
      <a:folHlink>
        <a:srgbClr val="BFBFBF"/>
      </a:folHlink>
    </a:clrScheme>
    <a:fontScheme name="OfficePLUS">
      <a:majorFont>
        <a:latin typeface="Arial"/>
        <a:ea typeface="微软雅黑"/>
        <a:cs typeface=""/>
      </a:majorFont>
      <a:minorFont>
        <a:latin typeface="Arial"/>
        <a:ea typeface="微软雅黑"/>
        <a:cs typeface=""/>
      </a:minorFont>
    </a:fontScheme>
    <a:fmtScheme name="OfficePL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TotalTime>
  <Words>2290</Words>
  <Application>Microsoft Office PowerPoint</Application>
  <PresentationFormat>宽屏</PresentationFormat>
  <Paragraphs>118</Paragraphs>
  <Slides>24</Slides>
  <Notes>2</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24</vt:i4>
      </vt:variant>
    </vt:vector>
  </HeadingPairs>
  <TitlesOfParts>
    <vt:vector size="29" baseType="lpstr">
      <vt:lpstr>等线</vt:lpstr>
      <vt:lpstr>微软雅黑</vt:lpstr>
      <vt:lpstr>Arial</vt:lpstr>
      <vt:lpstr>Calibri</vt:lpstr>
      <vt:lpstr>Designed by OfficePLUS</vt:lpstr>
      <vt:lpstr>图像处理技术在陶瓷鉴定领域应用</vt:lpstr>
      <vt:lpstr>PowerPoint 演示文稿</vt:lpstr>
      <vt:lpstr>数字图像处理技术----陶瓷器型识别鉴定</vt:lpstr>
      <vt:lpstr>1.图像二值化</vt:lpstr>
      <vt:lpstr>2.腐蚀、膨胀、分水岭</vt:lpstr>
      <vt:lpstr>PowerPoint 演示文稿</vt:lpstr>
      <vt:lpstr>分水岭算法</vt:lpstr>
      <vt:lpstr>PowerPoint 演示文稿</vt:lpstr>
      <vt:lpstr>4.相似度计算</vt:lpstr>
      <vt:lpstr>PowerPoint 演示文稿</vt:lpstr>
      <vt:lpstr>章节总结</vt:lpstr>
      <vt:lpstr>数字图像处理技术----陶瓷纹饰识别鉴定</vt:lpstr>
      <vt:lpstr>纹饰的主要概念</vt:lpstr>
      <vt:lpstr>不同类型的古陶瓷饰图像特征</vt:lpstr>
      <vt:lpstr>不同类型的古陶瓷饰图像特征</vt:lpstr>
      <vt:lpstr>古陶瓷纹饰图像纹理特征识别</vt:lpstr>
      <vt:lpstr> 古陶瓷纹饰图像纹理特征识别</vt:lpstr>
      <vt:lpstr> 古陶瓷纹饰图像纹理特征识别</vt:lpstr>
      <vt:lpstr> 古陶瓷纹饰图像纹理特征识别</vt:lpstr>
      <vt:lpstr> 古陶瓷纹饰图像纹理特征识别</vt:lpstr>
      <vt:lpstr> 古陶瓷纹饰图像纹理特征识别</vt:lpstr>
      <vt:lpstr> 古陶瓷纹饰图像纹理特征识别</vt:lpstr>
      <vt:lpstr>章节总结</vt:lpstr>
      <vt:lpstr>Thank You</vt:lpstr>
    </vt:vector>
  </TitlesOfParts>
  <Company>OfficePLUS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OfficePLUS PowerPoint Template</dc:title>
  <dc:creator>OfficePLUS</dc:creator>
  <cp:lastModifiedBy>ustin J</cp:lastModifiedBy>
  <cp:revision>19</cp:revision>
  <dcterms:created xsi:type="dcterms:W3CDTF">2023-07-20T03:04:00Z</dcterms:created>
  <dcterms:modified xsi:type="dcterms:W3CDTF">2024-11-04T04:51:33Z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8C9DEA5BD3A24D8CA100195086F62093_12</vt:lpwstr>
  </property>
  <property fmtid="{D5CDD505-2E9C-101B-9397-08002B2CF9AE}" pid="3" name="KSOProductBuildVer">
    <vt:lpwstr>2052-12.1.0.17857</vt:lpwstr>
  </property>
</Properties>
</file>